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54"/>
  </p:notesMasterIdLst>
  <p:handoutMasterIdLst>
    <p:handoutMasterId r:id="rId55"/>
  </p:handoutMasterIdLst>
  <p:sldIdLst>
    <p:sldId id="303" r:id="rId5"/>
    <p:sldId id="621" r:id="rId6"/>
    <p:sldId id="973" r:id="rId7"/>
    <p:sldId id="1218" r:id="rId8"/>
    <p:sldId id="972" r:id="rId9"/>
    <p:sldId id="370" r:id="rId10"/>
    <p:sldId id="1254" r:id="rId11"/>
    <p:sldId id="900" r:id="rId12"/>
    <p:sldId id="914" r:id="rId13"/>
    <p:sldId id="951" r:id="rId14"/>
    <p:sldId id="635" r:id="rId15"/>
    <p:sldId id="953" r:id="rId16"/>
    <p:sldId id="960" r:id="rId17"/>
    <p:sldId id="966" r:id="rId18"/>
    <p:sldId id="957" r:id="rId19"/>
    <p:sldId id="969" r:id="rId20"/>
    <p:sldId id="970" r:id="rId21"/>
    <p:sldId id="958" r:id="rId22"/>
    <p:sldId id="956" r:id="rId23"/>
    <p:sldId id="959" r:id="rId24"/>
    <p:sldId id="1251" r:id="rId25"/>
    <p:sldId id="964" r:id="rId26"/>
    <p:sldId id="965" r:id="rId27"/>
    <p:sldId id="968" r:id="rId28"/>
    <p:sldId id="963" r:id="rId29"/>
    <p:sldId id="962" r:id="rId30"/>
    <p:sldId id="1228" r:id="rId31"/>
    <p:sldId id="1249" r:id="rId32"/>
    <p:sldId id="1219" r:id="rId33"/>
    <p:sldId id="1252" r:id="rId34"/>
    <p:sldId id="1115" r:id="rId35"/>
    <p:sldId id="1152" r:id="rId36"/>
    <p:sldId id="1167" r:id="rId37"/>
    <p:sldId id="1221" r:id="rId38"/>
    <p:sldId id="1250" r:id="rId39"/>
    <p:sldId id="1148" r:id="rId40"/>
    <p:sldId id="1149" r:id="rId41"/>
    <p:sldId id="1174" r:id="rId42"/>
    <p:sldId id="1175" r:id="rId43"/>
    <p:sldId id="1253" r:id="rId44"/>
    <p:sldId id="1236" r:id="rId45"/>
    <p:sldId id="1237" r:id="rId46"/>
    <p:sldId id="1240" r:id="rId47"/>
    <p:sldId id="1243" r:id="rId48"/>
    <p:sldId id="932" r:id="rId49"/>
    <p:sldId id="961" r:id="rId50"/>
    <p:sldId id="935" r:id="rId51"/>
    <p:sldId id="971" r:id="rId52"/>
    <p:sldId id="1246" r:id="rId5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B2B2B2"/>
    <a:srgbClr val="808080"/>
    <a:srgbClr val="FFFFCC"/>
    <a:srgbClr val="72AF2F"/>
    <a:srgbClr val="C1E442"/>
    <a:srgbClr val="FFFF99"/>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721524-ABC5-4A66-A140-DF60693DC7DA}" v="17" dt="2023-09-06T21:33:09.28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73" autoAdjust="0"/>
    <p:restoredTop sz="92197" autoAdjust="0"/>
  </p:normalViewPr>
  <p:slideViewPr>
    <p:cSldViewPr snapToGrid="0">
      <p:cViewPr varScale="1">
        <p:scale>
          <a:sx n="78" d="100"/>
          <a:sy n="78" d="100"/>
        </p:scale>
        <p:origin x="68" y="81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CF721524-ABC5-4A66-A140-DF60693DC7DA}"/>
    <pc:docChg chg="undo custSel addSld modSld">
      <pc:chgData name="Thomas Tovinger" userId="d52090d9-82c6-45ae-b052-95c46e96cc30" providerId="ADAL" clId="{CF721524-ABC5-4A66-A140-DF60693DC7DA}" dt="2023-09-06T21:41:20.223" v="354" actId="20577"/>
      <pc:docMkLst>
        <pc:docMk/>
      </pc:docMkLst>
      <pc:sldChg chg="modSp add mod">
        <pc:chgData name="Thomas Tovinger" userId="d52090d9-82c6-45ae-b052-95c46e96cc30" providerId="ADAL" clId="{CF721524-ABC5-4A66-A140-DF60693DC7DA}" dt="2023-09-06T21:08:03.182" v="87" actId="1076"/>
        <pc:sldMkLst>
          <pc:docMk/>
          <pc:sldMk cId="4116999773" sldId="370"/>
        </pc:sldMkLst>
        <pc:spChg chg="mod">
          <ac:chgData name="Thomas Tovinger" userId="d52090d9-82c6-45ae-b052-95c46e96cc30" providerId="ADAL" clId="{CF721524-ABC5-4A66-A140-DF60693DC7DA}" dt="2023-09-06T21:07:54.801" v="86" actId="20577"/>
          <ac:spMkLst>
            <pc:docMk/>
            <pc:sldMk cId="4116999773" sldId="370"/>
            <ac:spMk id="7170" creationId="{3794A7AC-F975-4B82-9FCA-9C67ECE03726}"/>
          </ac:spMkLst>
        </pc:spChg>
        <pc:spChg chg="mod">
          <ac:chgData name="Thomas Tovinger" userId="d52090d9-82c6-45ae-b052-95c46e96cc30" providerId="ADAL" clId="{CF721524-ABC5-4A66-A140-DF60693DC7DA}" dt="2023-09-06T21:08:03.182" v="87" actId="1076"/>
          <ac:spMkLst>
            <pc:docMk/>
            <pc:sldMk cId="4116999773" sldId="370"/>
            <ac:spMk id="7171" creationId="{8B215120-9330-4C24-86C0-93DB3C460B0D}"/>
          </ac:spMkLst>
        </pc:spChg>
      </pc:sldChg>
      <pc:sldChg chg="modSp mod">
        <pc:chgData name="Thomas Tovinger" userId="d52090d9-82c6-45ae-b052-95c46e96cc30" providerId="ADAL" clId="{CF721524-ABC5-4A66-A140-DF60693DC7DA}" dt="2023-09-06T20:46:51.397" v="5" actId="14100"/>
        <pc:sldMkLst>
          <pc:docMk/>
          <pc:sldMk cId="86716151" sldId="1115"/>
        </pc:sldMkLst>
        <pc:graphicFrameChg chg="mod modGraphic">
          <ac:chgData name="Thomas Tovinger" userId="d52090d9-82c6-45ae-b052-95c46e96cc30" providerId="ADAL" clId="{CF721524-ABC5-4A66-A140-DF60693DC7DA}" dt="2023-09-06T20:46:51.397" v="5" actId="14100"/>
          <ac:graphicFrameMkLst>
            <pc:docMk/>
            <pc:sldMk cId="86716151" sldId="1115"/>
            <ac:graphicFrameMk id="9" creationId="{D8F42FF3-0490-47F9-A60A-62E42DC88CAC}"/>
          </ac:graphicFrameMkLst>
        </pc:graphicFrameChg>
      </pc:sldChg>
      <pc:sldChg chg="modSp mod">
        <pc:chgData name="Thomas Tovinger" userId="d52090d9-82c6-45ae-b052-95c46e96cc30" providerId="ADAL" clId="{CF721524-ABC5-4A66-A140-DF60693DC7DA}" dt="2023-09-06T20:49:11.331" v="21" actId="1076"/>
        <pc:sldMkLst>
          <pc:docMk/>
          <pc:sldMk cId="3525749329" sldId="1148"/>
        </pc:sldMkLst>
        <pc:graphicFrameChg chg="mod modGraphic">
          <ac:chgData name="Thomas Tovinger" userId="d52090d9-82c6-45ae-b052-95c46e96cc30" providerId="ADAL" clId="{CF721524-ABC5-4A66-A140-DF60693DC7DA}" dt="2023-09-06T20:49:11.331" v="21" actId="1076"/>
          <ac:graphicFrameMkLst>
            <pc:docMk/>
            <pc:sldMk cId="3525749329" sldId="1148"/>
            <ac:graphicFrameMk id="7" creationId="{D8F42FF3-0490-47F9-A60A-62E42DC88CAC}"/>
          </ac:graphicFrameMkLst>
        </pc:graphicFrameChg>
      </pc:sldChg>
      <pc:sldChg chg="modSp mod">
        <pc:chgData name="Thomas Tovinger" userId="d52090d9-82c6-45ae-b052-95c46e96cc30" providerId="ADAL" clId="{CF721524-ABC5-4A66-A140-DF60693DC7DA}" dt="2023-09-06T20:49:57.207" v="26" actId="14100"/>
        <pc:sldMkLst>
          <pc:docMk/>
          <pc:sldMk cId="500784251" sldId="1149"/>
        </pc:sldMkLst>
        <pc:graphicFrameChg chg="mod modGraphic">
          <ac:chgData name="Thomas Tovinger" userId="d52090d9-82c6-45ae-b052-95c46e96cc30" providerId="ADAL" clId="{CF721524-ABC5-4A66-A140-DF60693DC7DA}" dt="2023-09-06T20:49:57.207" v="26" actId="14100"/>
          <ac:graphicFrameMkLst>
            <pc:docMk/>
            <pc:sldMk cId="500784251" sldId="1149"/>
            <ac:graphicFrameMk id="8" creationId="{D8F42FF3-0490-47F9-A60A-62E42DC88CAC}"/>
          </ac:graphicFrameMkLst>
        </pc:graphicFrameChg>
      </pc:sldChg>
      <pc:sldChg chg="modSp mod">
        <pc:chgData name="Thomas Tovinger" userId="d52090d9-82c6-45ae-b052-95c46e96cc30" providerId="ADAL" clId="{CF721524-ABC5-4A66-A140-DF60693DC7DA}" dt="2023-09-06T20:47:27.947" v="8" actId="14100"/>
        <pc:sldMkLst>
          <pc:docMk/>
          <pc:sldMk cId="2397920214" sldId="1152"/>
        </pc:sldMkLst>
        <pc:graphicFrameChg chg="modGraphic">
          <ac:chgData name="Thomas Tovinger" userId="d52090d9-82c6-45ae-b052-95c46e96cc30" providerId="ADAL" clId="{CF721524-ABC5-4A66-A140-DF60693DC7DA}" dt="2023-09-06T20:47:27.947" v="8" actId="14100"/>
          <ac:graphicFrameMkLst>
            <pc:docMk/>
            <pc:sldMk cId="2397920214" sldId="1152"/>
            <ac:graphicFrameMk id="8" creationId="{D8F42FF3-0490-47F9-A60A-62E42DC88CAC}"/>
          </ac:graphicFrameMkLst>
        </pc:graphicFrameChg>
      </pc:sldChg>
      <pc:sldChg chg="modSp mod">
        <pc:chgData name="Thomas Tovinger" userId="d52090d9-82c6-45ae-b052-95c46e96cc30" providerId="ADAL" clId="{CF721524-ABC5-4A66-A140-DF60693DC7DA}" dt="2023-09-06T20:54:49.731" v="47" actId="20577"/>
        <pc:sldMkLst>
          <pc:docMk/>
          <pc:sldMk cId="1598822559" sldId="1167"/>
        </pc:sldMkLst>
        <pc:spChg chg="mod">
          <ac:chgData name="Thomas Tovinger" userId="d52090d9-82c6-45ae-b052-95c46e96cc30" providerId="ADAL" clId="{CF721524-ABC5-4A66-A140-DF60693DC7DA}" dt="2023-09-06T20:54:49.731" v="47" actId="20577"/>
          <ac:spMkLst>
            <pc:docMk/>
            <pc:sldMk cId="1598822559" sldId="1167"/>
            <ac:spMk id="6" creationId="{B4F8F5CC-9B36-4C4A-96C2-095377087992}"/>
          </ac:spMkLst>
        </pc:spChg>
        <pc:graphicFrameChg chg="mod modGraphic">
          <ac:chgData name="Thomas Tovinger" userId="d52090d9-82c6-45ae-b052-95c46e96cc30" providerId="ADAL" clId="{CF721524-ABC5-4A66-A140-DF60693DC7DA}" dt="2023-09-06T20:48:01.692" v="11" actId="1076"/>
          <ac:graphicFrameMkLst>
            <pc:docMk/>
            <pc:sldMk cId="1598822559" sldId="1167"/>
            <ac:graphicFrameMk id="8" creationId="{D8F42FF3-0490-47F9-A60A-62E42DC88CAC}"/>
          </ac:graphicFrameMkLst>
        </pc:graphicFrameChg>
      </pc:sldChg>
      <pc:sldChg chg="modSp mod">
        <pc:chgData name="Thomas Tovinger" userId="d52090d9-82c6-45ae-b052-95c46e96cc30" providerId="ADAL" clId="{CF721524-ABC5-4A66-A140-DF60693DC7DA}" dt="2023-09-06T20:50:17.591" v="29" actId="1076"/>
        <pc:sldMkLst>
          <pc:docMk/>
          <pc:sldMk cId="2886103875" sldId="1174"/>
        </pc:sldMkLst>
        <pc:graphicFrameChg chg="mod modGraphic">
          <ac:chgData name="Thomas Tovinger" userId="d52090d9-82c6-45ae-b052-95c46e96cc30" providerId="ADAL" clId="{CF721524-ABC5-4A66-A140-DF60693DC7DA}" dt="2023-09-06T20:50:17.591" v="29" actId="1076"/>
          <ac:graphicFrameMkLst>
            <pc:docMk/>
            <pc:sldMk cId="2886103875" sldId="1174"/>
            <ac:graphicFrameMk id="2" creationId="{00000000-0000-0000-0000-000000000000}"/>
          </ac:graphicFrameMkLst>
        </pc:graphicFrameChg>
      </pc:sldChg>
      <pc:sldChg chg="modSp mod">
        <pc:chgData name="Thomas Tovinger" userId="d52090d9-82c6-45ae-b052-95c46e96cc30" providerId="ADAL" clId="{CF721524-ABC5-4A66-A140-DF60693DC7DA}" dt="2023-09-06T20:50:39.929" v="32" actId="1076"/>
        <pc:sldMkLst>
          <pc:docMk/>
          <pc:sldMk cId="905214271" sldId="1175"/>
        </pc:sldMkLst>
        <pc:graphicFrameChg chg="mod modGraphic">
          <ac:chgData name="Thomas Tovinger" userId="d52090d9-82c6-45ae-b052-95c46e96cc30" providerId="ADAL" clId="{CF721524-ABC5-4A66-A140-DF60693DC7DA}" dt="2023-09-06T20:50:39.929" v="32" actId="1076"/>
          <ac:graphicFrameMkLst>
            <pc:docMk/>
            <pc:sldMk cId="905214271" sldId="1175"/>
            <ac:graphicFrameMk id="2" creationId="{00000000-0000-0000-0000-000000000000}"/>
          </ac:graphicFrameMkLst>
        </pc:graphicFrameChg>
      </pc:sldChg>
      <pc:sldChg chg="modSp mod">
        <pc:chgData name="Thomas Tovinger" userId="d52090d9-82c6-45ae-b052-95c46e96cc30" providerId="ADAL" clId="{CF721524-ABC5-4A66-A140-DF60693DC7DA}" dt="2023-09-06T21:35:07.650" v="334" actId="14100"/>
        <pc:sldMkLst>
          <pc:docMk/>
          <pc:sldMk cId="4199628456" sldId="1219"/>
        </pc:sldMkLst>
        <pc:graphicFrameChg chg="mod modGraphic">
          <ac:chgData name="Thomas Tovinger" userId="d52090d9-82c6-45ae-b052-95c46e96cc30" providerId="ADAL" clId="{CF721524-ABC5-4A66-A140-DF60693DC7DA}" dt="2023-09-06T21:35:07.650" v="334" actId="14100"/>
          <ac:graphicFrameMkLst>
            <pc:docMk/>
            <pc:sldMk cId="4199628456" sldId="1219"/>
            <ac:graphicFrameMk id="6" creationId="{D8F42FF3-0490-47F9-A60A-62E42DC88CAC}"/>
          </ac:graphicFrameMkLst>
        </pc:graphicFrameChg>
      </pc:sldChg>
      <pc:sldChg chg="modSp mod">
        <pc:chgData name="Thomas Tovinger" userId="d52090d9-82c6-45ae-b052-95c46e96cc30" providerId="ADAL" clId="{CF721524-ABC5-4A66-A140-DF60693DC7DA}" dt="2023-09-06T20:48:31.310" v="15" actId="14100"/>
        <pc:sldMkLst>
          <pc:docMk/>
          <pc:sldMk cId="3675483241" sldId="1221"/>
        </pc:sldMkLst>
        <pc:graphicFrameChg chg="mod modGraphic">
          <ac:chgData name="Thomas Tovinger" userId="d52090d9-82c6-45ae-b052-95c46e96cc30" providerId="ADAL" clId="{CF721524-ABC5-4A66-A140-DF60693DC7DA}" dt="2023-09-06T20:48:31.310" v="15" actId="14100"/>
          <ac:graphicFrameMkLst>
            <pc:docMk/>
            <pc:sldMk cId="3675483241" sldId="1221"/>
            <ac:graphicFrameMk id="8" creationId="{D8F42FF3-0490-47F9-A60A-62E42DC88CAC}"/>
          </ac:graphicFrameMkLst>
        </pc:graphicFrameChg>
      </pc:sldChg>
      <pc:sldChg chg="modSp mod">
        <pc:chgData name="Thomas Tovinger" userId="d52090d9-82c6-45ae-b052-95c46e96cc30" providerId="ADAL" clId="{CF721524-ABC5-4A66-A140-DF60693DC7DA}" dt="2023-09-06T20:51:39.762" v="38" actId="14100"/>
        <pc:sldMkLst>
          <pc:docMk/>
          <pc:sldMk cId="1076065584" sldId="1236"/>
        </pc:sldMkLst>
        <pc:graphicFrameChg chg="mod modGraphic">
          <ac:chgData name="Thomas Tovinger" userId="d52090d9-82c6-45ae-b052-95c46e96cc30" providerId="ADAL" clId="{CF721524-ABC5-4A66-A140-DF60693DC7DA}" dt="2023-09-06T20:51:39.762" v="38" actId="14100"/>
          <ac:graphicFrameMkLst>
            <pc:docMk/>
            <pc:sldMk cId="1076065584" sldId="1236"/>
            <ac:graphicFrameMk id="3" creationId="{00000000-0000-0000-0000-000000000000}"/>
          </ac:graphicFrameMkLst>
        </pc:graphicFrameChg>
      </pc:sldChg>
      <pc:sldChg chg="modSp mod">
        <pc:chgData name="Thomas Tovinger" userId="d52090d9-82c6-45ae-b052-95c46e96cc30" providerId="ADAL" clId="{CF721524-ABC5-4A66-A140-DF60693DC7DA}" dt="2023-09-06T20:52:01.293" v="41" actId="1076"/>
        <pc:sldMkLst>
          <pc:docMk/>
          <pc:sldMk cId="659935723" sldId="1237"/>
        </pc:sldMkLst>
        <pc:graphicFrameChg chg="mod modGraphic">
          <ac:chgData name="Thomas Tovinger" userId="d52090d9-82c6-45ae-b052-95c46e96cc30" providerId="ADAL" clId="{CF721524-ABC5-4A66-A140-DF60693DC7DA}" dt="2023-09-06T20:52:01.293" v="41" actId="1076"/>
          <ac:graphicFrameMkLst>
            <pc:docMk/>
            <pc:sldMk cId="659935723" sldId="1237"/>
            <ac:graphicFrameMk id="8" creationId="{00000000-0000-0000-0000-000000000000}"/>
          </ac:graphicFrameMkLst>
        </pc:graphicFrameChg>
      </pc:sldChg>
      <pc:sldChg chg="modSp mod">
        <pc:chgData name="Thomas Tovinger" userId="d52090d9-82c6-45ae-b052-95c46e96cc30" providerId="ADAL" clId="{CF721524-ABC5-4A66-A140-DF60693DC7DA}" dt="2023-09-06T20:54:29.042" v="45" actId="313"/>
        <pc:sldMkLst>
          <pc:docMk/>
          <pc:sldMk cId="1681228" sldId="1240"/>
        </pc:sldMkLst>
        <pc:spChg chg="mod">
          <ac:chgData name="Thomas Tovinger" userId="d52090d9-82c6-45ae-b052-95c46e96cc30" providerId="ADAL" clId="{CF721524-ABC5-4A66-A140-DF60693DC7DA}" dt="2023-09-06T20:54:29.042" v="45" actId="313"/>
          <ac:spMkLst>
            <pc:docMk/>
            <pc:sldMk cId="1681228" sldId="1240"/>
            <ac:spMk id="5" creationId="{B4F8F5CC-9B36-4C4A-96C2-095377087992}"/>
          </ac:spMkLst>
        </pc:spChg>
        <pc:graphicFrameChg chg="mod modGraphic">
          <ac:chgData name="Thomas Tovinger" userId="d52090d9-82c6-45ae-b052-95c46e96cc30" providerId="ADAL" clId="{CF721524-ABC5-4A66-A140-DF60693DC7DA}" dt="2023-09-06T20:52:17.187" v="44" actId="1076"/>
          <ac:graphicFrameMkLst>
            <pc:docMk/>
            <pc:sldMk cId="1681228" sldId="1240"/>
            <ac:graphicFrameMk id="3" creationId="{00000000-0000-0000-0000-000000000000}"/>
          </ac:graphicFrameMkLst>
        </pc:graphicFrameChg>
      </pc:sldChg>
      <pc:sldChg chg="modSp mod">
        <pc:chgData name="Thomas Tovinger" userId="d52090d9-82c6-45ae-b052-95c46e96cc30" providerId="ADAL" clId="{CF721524-ABC5-4A66-A140-DF60693DC7DA}" dt="2023-09-06T20:55:17.908" v="54" actId="20577"/>
        <pc:sldMkLst>
          <pc:docMk/>
          <pc:sldMk cId="1650521849" sldId="1250"/>
        </pc:sldMkLst>
        <pc:spChg chg="mod">
          <ac:chgData name="Thomas Tovinger" userId="d52090d9-82c6-45ae-b052-95c46e96cc30" providerId="ADAL" clId="{CF721524-ABC5-4A66-A140-DF60693DC7DA}" dt="2023-09-06T20:54:58.676" v="48" actId="313"/>
          <ac:spMkLst>
            <pc:docMk/>
            <pc:sldMk cId="1650521849" sldId="1250"/>
            <ac:spMk id="11" creationId="{C981FFB0-AEE3-483A-A4ED-A9011DF586D6}"/>
          </ac:spMkLst>
        </pc:spChg>
        <pc:spChg chg="mod">
          <ac:chgData name="Thomas Tovinger" userId="d52090d9-82c6-45ae-b052-95c46e96cc30" providerId="ADAL" clId="{CF721524-ABC5-4A66-A140-DF60693DC7DA}" dt="2023-09-06T20:55:17.908" v="54" actId="20577"/>
          <ac:spMkLst>
            <pc:docMk/>
            <pc:sldMk cId="1650521849" sldId="1250"/>
            <ac:spMk id="12" creationId="{99B1E659-95C3-4D80-8D6D-10F4DE702E57}"/>
          </ac:spMkLst>
        </pc:spChg>
        <pc:graphicFrameChg chg="mod modGraphic">
          <ac:chgData name="Thomas Tovinger" userId="d52090d9-82c6-45ae-b052-95c46e96cc30" providerId="ADAL" clId="{CF721524-ABC5-4A66-A140-DF60693DC7DA}" dt="2023-09-06T20:48:53.526" v="18" actId="1076"/>
          <ac:graphicFrameMkLst>
            <pc:docMk/>
            <pc:sldMk cId="1650521849" sldId="1250"/>
            <ac:graphicFrameMk id="8" creationId="{D8F42FF3-0490-47F9-A60A-62E42DC88CAC}"/>
          </ac:graphicFrameMkLst>
        </pc:graphicFrameChg>
      </pc:sldChg>
      <pc:sldChg chg="modSp mod">
        <pc:chgData name="Thomas Tovinger" userId="d52090d9-82c6-45ae-b052-95c46e96cc30" providerId="ADAL" clId="{CF721524-ABC5-4A66-A140-DF60693DC7DA}" dt="2023-09-06T21:35:01.649" v="333" actId="1076"/>
        <pc:sldMkLst>
          <pc:docMk/>
          <pc:sldMk cId="2746141461" sldId="1252"/>
        </pc:sldMkLst>
        <pc:graphicFrameChg chg="mod modGraphic">
          <ac:chgData name="Thomas Tovinger" userId="d52090d9-82c6-45ae-b052-95c46e96cc30" providerId="ADAL" clId="{CF721524-ABC5-4A66-A140-DF60693DC7DA}" dt="2023-09-06T21:35:01.649" v="333" actId="1076"/>
          <ac:graphicFrameMkLst>
            <pc:docMk/>
            <pc:sldMk cId="2746141461" sldId="1252"/>
            <ac:graphicFrameMk id="6" creationId="{D8F42FF3-0490-47F9-A60A-62E42DC88CAC}"/>
          </ac:graphicFrameMkLst>
        </pc:graphicFrameChg>
      </pc:sldChg>
      <pc:sldChg chg="modSp mod">
        <pc:chgData name="Thomas Tovinger" userId="d52090d9-82c6-45ae-b052-95c46e96cc30" providerId="ADAL" clId="{CF721524-ABC5-4A66-A140-DF60693DC7DA}" dt="2023-09-06T20:51:10.338" v="35" actId="1076"/>
        <pc:sldMkLst>
          <pc:docMk/>
          <pc:sldMk cId="3686240069" sldId="1253"/>
        </pc:sldMkLst>
        <pc:graphicFrameChg chg="mod modGraphic">
          <ac:chgData name="Thomas Tovinger" userId="d52090d9-82c6-45ae-b052-95c46e96cc30" providerId="ADAL" clId="{CF721524-ABC5-4A66-A140-DF60693DC7DA}" dt="2023-09-06T20:51:10.338" v="35" actId="1076"/>
          <ac:graphicFrameMkLst>
            <pc:docMk/>
            <pc:sldMk cId="3686240069" sldId="1253"/>
            <ac:graphicFrameMk id="4" creationId="{BBAB78A3-2D4C-476B-A3B8-FD82E0FEA8E7}"/>
          </ac:graphicFrameMkLst>
        </pc:graphicFrameChg>
      </pc:sldChg>
      <pc:sldChg chg="addSp delSp modSp new mod">
        <pc:chgData name="Thomas Tovinger" userId="d52090d9-82c6-45ae-b052-95c46e96cc30" providerId="ADAL" clId="{CF721524-ABC5-4A66-A140-DF60693DC7DA}" dt="2023-09-06T21:41:20.223" v="354" actId="20577"/>
        <pc:sldMkLst>
          <pc:docMk/>
          <pc:sldMk cId="3920018139" sldId="1254"/>
        </pc:sldMkLst>
        <pc:spChg chg="mod">
          <ac:chgData name="Thomas Tovinger" userId="d52090d9-82c6-45ae-b052-95c46e96cc30" providerId="ADAL" clId="{CF721524-ABC5-4A66-A140-DF60693DC7DA}" dt="2023-09-06T21:12:38.539" v="117" actId="14100"/>
          <ac:spMkLst>
            <pc:docMk/>
            <pc:sldMk cId="3920018139" sldId="1254"/>
            <ac:spMk id="2" creationId="{BDB1E401-650A-02F7-A91B-BCE59EBCD3CB}"/>
          </ac:spMkLst>
        </pc:spChg>
        <pc:spChg chg="del">
          <ac:chgData name="Thomas Tovinger" userId="d52090d9-82c6-45ae-b052-95c46e96cc30" providerId="ADAL" clId="{CF721524-ABC5-4A66-A140-DF60693DC7DA}" dt="2023-09-06T21:11:10.928" v="113" actId="478"/>
          <ac:spMkLst>
            <pc:docMk/>
            <pc:sldMk cId="3920018139" sldId="1254"/>
            <ac:spMk id="3" creationId="{99B47BBC-4707-4403-043A-25BD36BD0A2A}"/>
          </ac:spMkLst>
        </pc:spChg>
        <pc:spChg chg="add del">
          <ac:chgData name="Thomas Tovinger" userId="d52090d9-82c6-45ae-b052-95c46e96cc30" providerId="ADAL" clId="{CF721524-ABC5-4A66-A140-DF60693DC7DA}" dt="2023-09-06T21:09:51.598" v="90" actId="22"/>
          <ac:spMkLst>
            <pc:docMk/>
            <pc:sldMk cId="3920018139" sldId="1254"/>
            <ac:spMk id="5" creationId="{038503EA-C79C-168C-0BA0-E16DE24D6666}"/>
          </ac:spMkLst>
        </pc:spChg>
        <pc:spChg chg="add">
          <ac:chgData name="Thomas Tovinger" userId="d52090d9-82c6-45ae-b052-95c46e96cc30" providerId="ADAL" clId="{CF721524-ABC5-4A66-A140-DF60693DC7DA}" dt="2023-09-06T21:11:07.103" v="112"/>
          <ac:spMkLst>
            <pc:docMk/>
            <pc:sldMk cId="3920018139" sldId="1254"/>
            <ac:spMk id="6" creationId="{64B9295A-94FF-D68C-0B6C-F20B12386C63}"/>
          </ac:spMkLst>
        </pc:spChg>
        <pc:spChg chg="add mod">
          <ac:chgData name="Thomas Tovinger" userId="d52090d9-82c6-45ae-b052-95c46e96cc30" providerId="ADAL" clId="{CF721524-ABC5-4A66-A140-DF60693DC7DA}" dt="2023-09-06T21:41:20.223" v="354" actId="20577"/>
          <ac:spMkLst>
            <pc:docMk/>
            <pc:sldMk cId="3920018139" sldId="1254"/>
            <ac:spMk id="7" creationId="{9EB4ECCF-BFF6-34F2-BA00-78E67AE64EDD}"/>
          </ac:spMkLst>
        </pc:spChg>
        <pc:picChg chg="add mod">
          <ac:chgData name="Thomas Tovinger" userId="d52090d9-82c6-45ae-b052-95c46e96cc30" providerId="ADAL" clId="{CF721524-ABC5-4A66-A140-DF60693DC7DA}" dt="2023-09-06T21:33:04.258" v="322" actId="1076"/>
          <ac:picMkLst>
            <pc:docMk/>
            <pc:sldMk cId="3920018139" sldId="1254"/>
            <ac:picMk id="1025" creationId="{EFD0E81C-8553-CBCD-6056-925B4C987FF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9/6/2023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9/6/2023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392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00394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6848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#101</a:t>
            </a:r>
          </a:p>
          <a:p>
            <a:r>
              <a:rPr lang="en-GB" sz="1200" b="1" kern="1200" dirty="0">
                <a:solidFill>
                  <a:schemeClr val="tx1"/>
                </a:solidFill>
                <a:latin typeface="Arial "/>
                <a:ea typeface="+mn-ea"/>
                <a:cs typeface="Arial" panose="020B0604020202020204" pitchFamily="34" charset="0"/>
              </a:rPr>
              <a:t>TSG SA#101, 11-15 Sept 2023</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SP-231063</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SP-231063: </a:t>
            </a:r>
            <a:r>
              <a:rPr lang="en-GB" sz="1100" b="1" kern="1200" spc="300" dirty="0">
                <a:solidFill>
                  <a:schemeClr val="tx1"/>
                </a:solidFill>
                <a:latin typeface="Arial" panose="020B0604020202020204" pitchFamily="34" charset="0"/>
                <a:ea typeface="+mn-ea"/>
                <a:cs typeface="Arial" panose="020B0604020202020204" pitchFamily="34" charset="0"/>
              </a:rPr>
              <a:t>TSG </a:t>
            </a:r>
            <a:r>
              <a:rPr lang="en-GB" sz="1100" b="1" spc="300" dirty="0">
                <a:ea typeface="+mn-ea"/>
                <a:cs typeface="Arial" panose="020B0604020202020204" pitchFamily="34" charset="0"/>
              </a:rPr>
              <a:t>SA#</a:t>
            </a:r>
            <a:r>
              <a:rPr lang="en-GB" sz="1100" b="1" kern="1200" spc="300" dirty="0">
                <a:solidFill>
                  <a:schemeClr val="tx1"/>
                </a:solidFill>
                <a:latin typeface="Arial" panose="020B0604020202020204" pitchFamily="34" charset="0"/>
                <a:ea typeface="+mn-ea"/>
                <a:cs typeface="Arial" panose="020B0604020202020204" pitchFamily="34" charset="0"/>
              </a:rPr>
              <a:t>101, Bangalore, India 11-15 September 2023 </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a:t>
            </a:r>
            <a:r>
              <a:rPr lang="en-GB" altLang="zh-CN" sz="4800" b="1"/>
              <a:t>#101</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798027" y="4092113"/>
            <a:ext cx="8872667" cy="1752600"/>
          </a:xfrm>
        </p:spPr>
        <p:txBody>
          <a:bodyPr/>
          <a:lstStyle/>
          <a:p>
            <a:pPr>
              <a:lnSpc>
                <a:spcPct val="80000"/>
              </a:lnSpc>
            </a:pPr>
            <a:br>
              <a:rPr lang="en-US" altLang="en-US" sz="2667" dirty="0"/>
            </a:br>
            <a:r>
              <a:rPr lang="en-GB" sz="2400" dirty="0">
                <a:latin typeface="Arial" charset="0"/>
              </a:rPr>
              <a:t>Thomas Tovinger, Outgoing SA5 Chair, Ericsson</a:t>
            </a:r>
          </a:p>
          <a:p>
            <a:pPr>
              <a:lnSpc>
                <a:spcPct val="80000"/>
              </a:lnSpc>
            </a:pPr>
            <a:r>
              <a:rPr lang="de-DE" altLang="de-DE" sz="2400" dirty="0">
                <a:latin typeface="Arial" charset="0"/>
              </a:rPr>
              <a:t>Zou Lan, New SA5 Chair, Huawei</a:t>
            </a:r>
          </a:p>
          <a:p>
            <a:pPr>
              <a:lnSpc>
                <a:spcPct val="80000"/>
              </a:lnSpc>
            </a:pPr>
            <a:r>
              <a:rPr lang="de-DE" altLang="de-DE" sz="2400" dirty="0">
                <a:latin typeface="Arial" charset="0"/>
              </a:rPr>
              <a:t>Anatoly Andrianov, SA5 </a:t>
            </a:r>
            <a:r>
              <a:rPr lang="de-DE" altLang="de-DE" sz="2400" dirty="0" err="1">
                <a:latin typeface="Arial" charset="0"/>
              </a:rPr>
              <a:t>Vice</a:t>
            </a:r>
            <a:r>
              <a:rPr lang="de-DE" altLang="de-DE" sz="2400" dirty="0">
                <a:latin typeface="Arial" charset="0"/>
              </a:rPr>
              <a:t> Chair, Nokia</a:t>
            </a:r>
          </a:p>
          <a:p>
            <a:pPr>
              <a:lnSpc>
                <a:spcPct val="80000"/>
              </a:lnSpc>
            </a:pPr>
            <a:r>
              <a:rPr lang="en-GB" altLang="zh-CN" sz="2400" dirty="0">
                <a:latin typeface="Arial" charset="0"/>
              </a:rPr>
              <a:t>Gerald Görmer,</a:t>
            </a:r>
            <a:r>
              <a:rPr lang="de-DE" altLang="de-DE" sz="2400" dirty="0">
                <a:latin typeface="Arial" charset="0"/>
              </a:rPr>
              <a:t> SA5 Charging SWG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31130435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extLst>
              <p:ext uri="{D42A27DB-BD31-4B8C-83A1-F6EECF244321}">
                <p14:modId xmlns:p14="http://schemas.microsoft.com/office/powerpoint/2010/main" val="1187382636"/>
              </p:ext>
            </p:extLst>
          </p:nvPr>
        </p:nvGraphicFramePr>
        <p:xfrm>
          <a:off x="723900" y="1889721"/>
          <a:ext cx="10858502" cy="2823674"/>
        </p:xfrm>
        <a:graphic>
          <a:graphicData uri="http://schemas.openxmlformats.org/drawingml/2006/table">
            <a:tbl>
              <a:tblPr/>
              <a:tblGrid>
                <a:gridCol w="1369595">
                  <a:extLst>
                    <a:ext uri="{9D8B030D-6E8A-4147-A177-3AD203B41FA5}">
                      <a16:colId xmlns:a16="http://schemas.microsoft.com/office/drawing/2014/main" val="20000"/>
                    </a:ext>
                  </a:extLst>
                </a:gridCol>
                <a:gridCol w="7031455">
                  <a:extLst>
                    <a:ext uri="{9D8B030D-6E8A-4147-A177-3AD203B41FA5}">
                      <a16:colId xmlns:a16="http://schemas.microsoft.com/office/drawing/2014/main" val="20001"/>
                    </a:ext>
                  </a:extLst>
                </a:gridCol>
                <a:gridCol w="2457452">
                  <a:extLst>
                    <a:ext uri="{9D8B030D-6E8A-4147-A177-3AD203B41FA5}">
                      <a16:colId xmlns:a16="http://schemas.microsoft.com/office/drawing/2014/main" val="1853449902"/>
                    </a:ext>
                  </a:extLst>
                </a:gridCol>
              </a:tblGrid>
              <a:tr h="5548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53755">
                <a:tc>
                  <a:txBody>
                    <a:bodyPr/>
                    <a:lstStyle/>
                    <a:p>
                      <a:pPr marL="0" marR="0" algn="ctr">
                        <a:spcBef>
                          <a:spcPts val="0"/>
                        </a:spcBef>
                        <a:spcAft>
                          <a:spcPts val="900"/>
                        </a:spcAft>
                      </a:pPr>
                      <a:r>
                        <a:rPr kumimoji="0" lang="en-US"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SP-230923</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l">
                        <a:spcBef>
                          <a:spcPts val="0"/>
                        </a:spcBef>
                        <a:spcAft>
                          <a:spcPts val="900"/>
                        </a:spcAft>
                      </a:pPr>
                      <a:r>
                        <a:rPr kumimoji="0" lang="en-GB"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of TSN</a:t>
                      </a:r>
                      <a:endParaRPr kumimoji="0" lang="en-US"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US"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Huawei</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r h="45375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SP-230924</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l">
                        <a:spcBef>
                          <a:spcPts val="0"/>
                        </a:spcBef>
                        <a:spcAft>
                          <a:spcPts val="900"/>
                        </a:spcAft>
                      </a:pPr>
                      <a:r>
                        <a:rPr kumimoji="0" lang="en-GB"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of B2B Charging</a:t>
                      </a:r>
                      <a:endParaRPr kumimoji="0" lang="en-US"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en-US"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Huawei</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49638629"/>
                  </a:ext>
                </a:extLst>
              </a:tr>
              <a:tr h="45375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SP-230925</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kumimoji="0" lang="en-GB"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enhancements on 5WWC phase 2</a:t>
                      </a:r>
                      <a:endParaRPr kumimoji="0" lang="en-DE"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GB"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China Unicom</a:t>
                      </a:r>
                      <a:endParaRPr kumimoji="0" lang="en-US"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6307064"/>
                  </a:ext>
                </a:extLst>
              </a:tr>
              <a:tr h="45375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SP-230926</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kumimoji="0" lang="en-GB" sz="14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rPr>
                        <a:t>New WID on charging for roaming and additional actor using CHF to CHF interface</a:t>
                      </a:r>
                      <a:endParaRPr kumimoji="0" lang="en-DE" sz="1400" b="0" i="0" u="none" strike="noStrike" kern="1200" cap="none" spc="0" normalizeH="0" baseline="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kumimoji="0" lang="en-GB"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Ericsson LM</a:t>
                      </a:r>
                      <a:endParaRPr kumimoji="0" lang="en-DE"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01835629"/>
                  </a:ext>
                </a:extLst>
              </a:tr>
              <a:tr h="45375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SP-230927</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kumimoji="0" lang="en-GB"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of Satellite in 5GS</a:t>
                      </a:r>
                      <a:endParaRPr kumimoji="0" lang="en-DE"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kumimoji="0" lang="en-GB"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CATT</a:t>
                      </a:r>
                      <a:endParaRPr kumimoji="0" lang="en-DE" sz="14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54075066"/>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27667" y="101600"/>
            <a:ext cx="9103784" cy="1143000"/>
          </a:xfrm>
        </p:spPr>
        <p:txBody>
          <a:bodyPr/>
          <a:lstStyle/>
          <a:p>
            <a:r>
              <a:rPr lang="en-GB" altLang="en-US" dirty="0"/>
              <a:t>SA5 progress – Summary</a:t>
            </a:r>
            <a:endParaRPr lang="en-US" altLang="en-US" dirty="0"/>
          </a:p>
        </p:txBody>
      </p:sp>
      <p:graphicFrame>
        <p:nvGraphicFramePr>
          <p:cNvPr id="3" name="Table 2"/>
          <p:cNvGraphicFramePr>
            <a:graphicFrameLocks noGrp="1"/>
          </p:cNvGraphicFramePr>
          <p:nvPr/>
        </p:nvGraphicFramePr>
        <p:xfrm>
          <a:off x="497333" y="1244600"/>
          <a:ext cx="11407699" cy="5004169"/>
        </p:xfrm>
        <a:graphic>
          <a:graphicData uri="http://schemas.openxmlformats.org/drawingml/2006/table">
            <a:tbl>
              <a:tblPr firstRow="1" firstCol="1" bandRow="1">
                <a:tableStyleId>{F5AB1C69-6EDB-4FF4-983F-18BD219EF322}</a:tableStyleId>
              </a:tblPr>
              <a:tblGrid>
                <a:gridCol w="690200">
                  <a:extLst>
                    <a:ext uri="{9D8B030D-6E8A-4147-A177-3AD203B41FA5}">
                      <a16:colId xmlns:a16="http://schemas.microsoft.com/office/drawing/2014/main" val="20000"/>
                    </a:ext>
                  </a:extLst>
                </a:gridCol>
                <a:gridCol w="5506946">
                  <a:extLst>
                    <a:ext uri="{9D8B030D-6E8A-4147-A177-3AD203B41FA5}">
                      <a16:colId xmlns:a16="http://schemas.microsoft.com/office/drawing/2014/main" val="20001"/>
                    </a:ext>
                  </a:extLst>
                </a:gridCol>
                <a:gridCol w="1084881">
                  <a:extLst>
                    <a:ext uri="{9D8B030D-6E8A-4147-A177-3AD203B41FA5}">
                      <a16:colId xmlns:a16="http://schemas.microsoft.com/office/drawing/2014/main" val="20002"/>
                    </a:ext>
                  </a:extLst>
                </a:gridCol>
                <a:gridCol w="881994">
                  <a:extLst>
                    <a:ext uri="{9D8B030D-6E8A-4147-A177-3AD203B41FA5}">
                      <a16:colId xmlns:a16="http://schemas.microsoft.com/office/drawing/2014/main" val="20005"/>
                    </a:ext>
                  </a:extLst>
                </a:gridCol>
                <a:gridCol w="484690">
                  <a:extLst>
                    <a:ext uri="{9D8B030D-6E8A-4147-A177-3AD203B41FA5}">
                      <a16:colId xmlns:a16="http://schemas.microsoft.com/office/drawing/2014/main" val="20006"/>
                    </a:ext>
                  </a:extLst>
                </a:gridCol>
                <a:gridCol w="705157">
                  <a:extLst>
                    <a:ext uri="{9D8B030D-6E8A-4147-A177-3AD203B41FA5}">
                      <a16:colId xmlns:a16="http://schemas.microsoft.com/office/drawing/2014/main" val="3182844481"/>
                    </a:ext>
                  </a:extLst>
                </a:gridCol>
                <a:gridCol w="564308">
                  <a:extLst>
                    <a:ext uri="{9D8B030D-6E8A-4147-A177-3AD203B41FA5}">
                      <a16:colId xmlns:a16="http://schemas.microsoft.com/office/drawing/2014/main" val="20007"/>
                    </a:ext>
                  </a:extLst>
                </a:gridCol>
                <a:gridCol w="1489523">
                  <a:extLst>
                    <a:ext uri="{9D8B030D-6E8A-4147-A177-3AD203B41FA5}">
                      <a16:colId xmlns:a16="http://schemas.microsoft.com/office/drawing/2014/main" val="20008"/>
                    </a:ext>
                  </a:extLst>
                </a:gridCol>
              </a:tblGrid>
              <a:tr h="351755">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400" dirty="0"/>
                        <a:t>Target </a:t>
                      </a:r>
                      <a:r>
                        <a:rPr lang="en-GB" sz="800" dirty="0"/>
                        <a:t>(dd/mm/yyyy)</a:t>
                      </a:r>
                      <a:endParaRPr lang="en-GB" sz="1400" dirty="0"/>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85840">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Rel-18 Work</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r>
                        <a:rPr lang="en-GB" sz="800" b="0" i="0" u="none" strike="noStrike" kern="1200" dirty="0">
                          <a:solidFill>
                            <a:srgbClr val="FF0000"/>
                          </a:solidFill>
                          <a:effectLst/>
                          <a:latin typeface="Arial" panose="020B0604020202020204" pitchFamily="34" charset="0"/>
                          <a:ea typeface="+mn-ea"/>
                          <a:cs typeface="+mn-cs"/>
                        </a:rPr>
                        <a:t>-</a:t>
                      </a: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r h="28601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p>
                      <a:pPr marL="0" algn="ctr" defTabSz="1219170" rtl="0" eaLnBrk="1" fontAlgn="t" latinLnBrk="0" hangingPunct="1"/>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of Network Slicing Phase 2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NETSLICE_CH_Ph2</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40%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SP-230176</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50 %</a:t>
                      </a:r>
                    </a:p>
                  </a:txBody>
                  <a:tcPr marL="48003" marR="48003" marT="0" marB="0" anchor="ctr"/>
                </a:tc>
                <a:tc>
                  <a:txBody>
                    <a:bodyPr/>
                    <a:lstStyle/>
                    <a:p>
                      <a:pPr algn="ctr">
                        <a:lnSpc>
                          <a:spcPct val="107000"/>
                        </a:lnSpc>
                        <a:spcAft>
                          <a:spcPts val="800"/>
                        </a:spcAft>
                      </a:pPr>
                      <a:r>
                        <a:rPr lang="en-GB" sz="1200" b="1" i="0" u="none" strike="noStrike" kern="1200" dirty="0">
                          <a:solidFill>
                            <a:srgbClr val="0000FF"/>
                          </a:solidFill>
                          <a:effectLst/>
                          <a:latin typeface="Arial" panose="020B0604020202020204" pitchFamily="34" charset="0"/>
                          <a:ea typeface="+mn-ea"/>
                          <a:cs typeface="+mn-cs"/>
                        </a:rPr>
                        <a:t>TS for Information</a:t>
                      </a:r>
                    </a:p>
                  </a:txBody>
                  <a:tcPr marL="48003" marR="48003" marT="0" marB="0" anchor="ctr"/>
                </a:tc>
                <a:extLst>
                  <a:ext uri="{0D108BD9-81ED-4DB2-BD59-A6C34878D82A}">
                    <a16:rowId xmlns:a16="http://schemas.microsoft.com/office/drawing/2014/main" val="10002"/>
                  </a:ext>
                </a:extLst>
              </a:tr>
              <a:tr h="20185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990032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for Charging Aspects for NSSAA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NSSAA_CH</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10%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SP-230182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40 %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3"/>
                  </a:ext>
                </a:extLst>
              </a:tr>
              <a:tr h="236866">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for Enhanced Support of Non-Public Networks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eNPN_CH</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03/03/2024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10%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SP-230177</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30 %</a:t>
                      </a: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4"/>
                  </a:ext>
                </a:extLst>
              </a:tr>
              <a:tr h="24812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1080008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r>
                        <a:rPr lang="en-GB" sz="1200" b="1" i="0" u="none" strike="noStrike" kern="1200" dirty="0">
                          <a:solidFill>
                            <a:srgbClr val="0000FF"/>
                          </a:solidFill>
                          <a:effectLst/>
                          <a:latin typeface="Arial" panose="020B0604020202020204" pitchFamily="34" charset="0"/>
                          <a:ea typeface="+mn-ea"/>
                          <a:cs typeface="+mn-cs"/>
                        </a:rPr>
                        <a:t>Charging Aspects of IMS Data Channel</a:t>
                      </a:r>
                      <a:endParaRPr lang="en-DE"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IDC_CH</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03/03/2024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SP-230621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20 %</a:t>
                      </a: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5"/>
                  </a:ext>
                </a:extLst>
              </a:tr>
              <a:tr h="281205">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1080010</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Charging Aspects for SMF and MB-SMF to Support 5G Multicast-broadcast Services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5MBS_CH</a:t>
                      </a: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03/03/2024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SP-230177</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30 %</a:t>
                      </a: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4182536632"/>
                  </a:ext>
                </a:extLst>
              </a:tr>
              <a:tr h="377131">
                <a:tc>
                  <a:txBody>
                    <a:bodyPr/>
                    <a:lstStyle/>
                    <a:p>
                      <a:endParaRPr lang="en-US"/>
                    </a:p>
                  </a:txBody>
                  <a:tcPr marL="12700" marR="12700" marT="12703"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nl-NL" sz="1400" b="1" i="0" u="none" strike="noStrike" kern="1200" dirty="0">
                          <a:solidFill>
                            <a:srgbClr val="FF0000"/>
                          </a:solidFill>
                          <a:effectLst/>
                          <a:latin typeface="Arial" panose="020B0604020202020204" pitchFamily="34" charset="0"/>
                          <a:ea typeface="+mn-ea"/>
                          <a:cs typeface="+mn-cs"/>
                        </a:rPr>
                        <a:t>Rel-18 Studies</a:t>
                      </a:r>
                      <a:endParaRPr lang="en-US" sz="1400" b="1" i="0" u="none" strike="noStrike" kern="1200" dirty="0">
                        <a:solidFill>
                          <a:srgbClr val="FF0000"/>
                        </a:solidFill>
                        <a:effectLst/>
                        <a:latin typeface="Arial" panose="020B0604020202020204" pitchFamily="34" charset="0"/>
                        <a:ea typeface="+mn-ea"/>
                        <a:cs typeface="+mn-cs"/>
                      </a:endParaRPr>
                    </a:p>
                  </a:txBody>
                  <a:tcPr marL="9525" marR="9525" marT="9525" marB="9525"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p>
                  </a:txBody>
                  <a:tcPr marL="48003" marR="48003" marT="0" marB="0" anchor="ctr"/>
                </a:tc>
                <a:tc>
                  <a:txBody>
                    <a:bodyPr/>
                    <a:lstStyle/>
                    <a:p>
                      <a:endParaRPr lang="en-US" dirty="0"/>
                    </a:p>
                  </a:txBody>
                  <a:tcPr marL="48003" marR="48003" marT="0" marB="0" anchor="ctr"/>
                </a:tc>
                <a:extLst>
                  <a:ext uri="{0D108BD9-81ED-4DB2-BD59-A6C34878D82A}">
                    <a16:rowId xmlns:a16="http://schemas.microsoft.com/office/drawing/2014/main" val="10006"/>
                  </a:ext>
                </a:extLst>
              </a:tr>
              <a:tr h="313342">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Nchf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FS_NCHF_Ph2</a:t>
                      </a:r>
                      <a:endParaRPr lang="fr-FR"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12/12/2023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92</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indent="0" algn="ctr" defTabSz="914296" rtl="0" eaLnBrk="1" latinLnBrk="0" hangingPunct="1">
                        <a:lnSpc>
                          <a:spcPct val="107000"/>
                        </a:lnSpc>
                        <a:spcAft>
                          <a:spcPts val="800"/>
                        </a:spcAft>
                      </a:pPr>
                      <a:r>
                        <a:rPr lang="en-US" altLang="zh-CN" sz="900" kern="1200" dirty="0">
                          <a:solidFill>
                            <a:srgbClr val="FF0000"/>
                          </a:solidFill>
                          <a:latin typeface="+mn-lt"/>
                          <a:ea typeface="+mn-ea"/>
                          <a:cs typeface="+mn-cs"/>
                        </a:rPr>
                        <a:t>96 %</a:t>
                      </a:r>
                      <a:endParaRPr lang="en-GB" sz="9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7"/>
                  </a:ext>
                </a:extLst>
              </a:tr>
              <a:tr h="413069">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B050"/>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B050"/>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FS_CHROAM</a:t>
                      </a:r>
                      <a:endParaRPr lang="fr-FR" sz="900" kern="1200" dirty="0">
                        <a:solidFill>
                          <a:schemeClr val="dk1"/>
                        </a:solidFill>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09/09/2023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97</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00B050"/>
                          </a:solidFill>
                          <a:latin typeface="+mn-lt"/>
                          <a:ea typeface="+mn-ea"/>
                          <a:cs typeface="+mn-cs"/>
                        </a:rPr>
                        <a:t>100 %</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3141432467"/>
                  </a:ext>
                </a:extLst>
              </a:tr>
              <a:tr h="311670">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B050"/>
                          </a:solidFill>
                          <a:effectLst/>
                          <a:latin typeface="Arial" panose="020B0604020202020204" pitchFamily="34" charset="0"/>
                          <a:ea typeface="+mn-ea"/>
                          <a:cs typeface="+mn-cs"/>
                        </a:rPr>
                        <a:t>Study on Time Sensitive Networking charging</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FS_TSNCH</a:t>
                      </a: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12/12/2023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70%</a:t>
                      </a:r>
                    </a:p>
                  </a:txBody>
                  <a:tcPr marL="48003" marR="48003" marT="0" marB="0" anchor="ctr"/>
                </a:tc>
                <a:tc>
                  <a:txBody>
                    <a:bodyPr/>
                    <a:lstStyle/>
                    <a:p>
                      <a:pPr marL="0" indent="0" algn="ctr" defTabSz="914296" rtl="0" eaLnBrk="1" latinLnBrk="0" hangingPunct="1">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00B050"/>
                          </a:solidFill>
                          <a:latin typeface="+mn-lt"/>
                          <a:ea typeface="+mn-ea"/>
                          <a:cs typeface="+mn-cs"/>
                        </a:rPr>
                        <a:t>100 %</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892005409"/>
                  </a:ext>
                </a:extLst>
              </a:tr>
              <a:tr h="27043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12/12/2023</a:t>
                      </a:r>
                    </a:p>
                  </a:txBody>
                  <a:tcPr marL="48003" marR="48003" marT="0" marB="0" anchor="ctr"/>
                </a:tc>
                <a:tc>
                  <a:txBody>
                    <a:bodyPr/>
                    <a:lstStyle/>
                    <a:p>
                      <a:pPr algn="ctr" fontAlgn="t"/>
                      <a:r>
                        <a:rPr lang="en-GB" sz="800" kern="1200" dirty="0">
                          <a:solidFill>
                            <a:schemeClr val="dk1"/>
                          </a:solidFill>
                          <a:latin typeface="+mn-lt"/>
                          <a:ea typeface="+mn-ea"/>
                          <a:cs typeface="+mn-cs"/>
                        </a:rPr>
                        <a:t>12%</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18 %</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779963600"/>
                  </a:ext>
                </a:extLst>
              </a:tr>
              <a:tr h="28845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B050"/>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B050"/>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12/12/2023</a:t>
                      </a:r>
                    </a:p>
                  </a:txBody>
                  <a:tcPr marL="48003" marR="48003" marT="0" marB="0" anchor="ctr"/>
                </a:tc>
                <a:tc>
                  <a:txBody>
                    <a:bodyPr/>
                    <a:lstStyle/>
                    <a:p>
                      <a:pPr algn="ctr" fontAlgn="t"/>
                      <a:r>
                        <a:rPr lang="en-GB" sz="800" kern="1200" dirty="0">
                          <a:solidFill>
                            <a:schemeClr val="dk1"/>
                          </a:solidFill>
                          <a:latin typeface="+mn-lt"/>
                          <a:ea typeface="+mn-ea"/>
                          <a:cs typeface="+mn-cs"/>
                        </a:rPr>
                        <a:t>80%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SP-230178</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00B050"/>
                          </a:solidFill>
                          <a:latin typeface="+mn-lt"/>
                          <a:ea typeface="+mn-ea"/>
                          <a:cs typeface="+mn-cs"/>
                        </a:rPr>
                        <a:t>100 %</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480612945"/>
                  </a:ext>
                </a:extLst>
              </a:tr>
              <a:tr h="3851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12/12/2023</a:t>
                      </a:r>
                    </a:p>
                  </a:txBody>
                  <a:tcPr marL="48003" marR="48003" marT="0" marB="0" anchor="ctr"/>
                </a:tc>
                <a:tc>
                  <a:txBody>
                    <a:bodyPr/>
                    <a:lstStyle/>
                    <a:p>
                      <a:pPr algn="ctr" fontAlgn="t"/>
                      <a:r>
                        <a:rPr lang="en-GB" sz="800" kern="1200" dirty="0">
                          <a:solidFill>
                            <a:schemeClr val="dk1"/>
                          </a:solidFill>
                          <a:latin typeface="+mn-lt"/>
                          <a:ea typeface="+mn-ea"/>
                          <a:cs typeface="+mn-cs"/>
                        </a:rPr>
                        <a:t>30%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80 %</a:t>
                      </a:r>
                    </a:p>
                  </a:txBody>
                  <a:tcPr marL="48003" marR="48003" marT="0" marB="0" anchor="ctr"/>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TR for Information</a:t>
                      </a:r>
                      <a:endParaRPr lang="en-GB" sz="1200" dirty="0">
                        <a:solidFill>
                          <a:srgbClr val="FF0000"/>
                        </a:solidFill>
                      </a:endParaRPr>
                    </a:p>
                  </a:txBody>
                  <a:tcPr marL="48003" marR="48003" marT="0" marB="0" anchor="ctr"/>
                </a:tc>
                <a:extLst>
                  <a:ext uri="{0D108BD9-81ED-4DB2-BD59-A6C34878D82A}">
                    <a16:rowId xmlns:a16="http://schemas.microsoft.com/office/drawing/2014/main" val="10008"/>
                  </a:ext>
                </a:extLst>
              </a:tr>
              <a:tr h="27919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1080009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Charging Aspects of Ranging and </a:t>
                      </a:r>
                      <a:r>
                        <a:rPr lang="en-GB" sz="1200" b="1" i="0" u="none" strike="noStrike" kern="1200" dirty="0" err="1">
                          <a:solidFill>
                            <a:srgbClr val="0000FF"/>
                          </a:solidFill>
                          <a:effectLst/>
                          <a:latin typeface="Arial" panose="020B0604020202020204" pitchFamily="34" charset="0"/>
                          <a:ea typeface="+mn-ea"/>
                          <a:cs typeface="+mn-cs"/>
                        </a:rPr>
                        <a:t>Sidelink</a:t>
                      </a:r>
                      <a:r>
                        <a:rPr lang="en-GB" sz="1200" b="1" i="0" u="none" strike="noStrike" kern="1200" dirty="0">
                          <a:solidFill>
                            <a:srgbClr val="0000FF"/>
                          </a:solidFill>
                          <a:effectLst/>
                          <a:latin typeface="Arial" panose="020B0604020202020204" pitchFamily="34" charset="0"/>
                          <a:ea typeface="+mn-ea"/>
                          <a:cs typeface="+mn-cs"/>
                        </a:rPr>
                        <a:t> Positioning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US" sz="900" kern="1200" dirty="0" err="1">
                          <a:solidFill>
                            <a:schemeClr val="dk1"/>
                          </a:solidFill>
                          <a:latin typeface="+mn-lt"/>
                          <a:ea typeface="+mn-ea"/>
                          <a:cs typeface="+mn-cs"/>
                        </a:rPr>
                        <a:t>FS_Ranging_SL_CH</a:t>
                      </a:r>
                      <a:endParaRPr lang="en-US"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12/12/2023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SP-230622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15 %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954399418"/>
                  </a:ext>
                </a:extLst>
              </a:tr>
              <a:tr h="385183">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Rel-19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3848435437"/>
                  </a:ext>
                </a:extLst>
              </a:tr>
            </a:tbl>
          </a:graphicData>
        </a:graphic>
      </p:graphicFrame>
      <p:sp>
        <p:nvSpPr>
          <p:cNvPr id="6259" name="TextBox 1"/>
          <p:cNvSpPr txBox="1">
            <a:spLocks noChangeArrowheads="1"/>
          </p:cNvSpPr>
          <p:nvPr/>
        </p:nvSpPr>
        <p:spPr bwMode="auto">
          <a:xfrm>
            <a:off x="404027" y="6159917"/>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Tree>
    <p:extLst>
      <p:ext uri="{BB962C8B-B14F-4D97-AF65-F5344CB8AC3E}">
        <p14:creationId xmlns:p14="http://schemas.microsoft.com/office/powerpoint/2010/main" val="359334623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76811" y="165101"/>
            <a:ext cx="9339381" cy="1143000"/>
          </a:xfrm>
        </p:spPr>
        <p:txBody>
          <a:bodyPr/>
          <a:lstStyle/>
          <a:p>
            <a:r>
              <a:rPr lang="en-US" altLang="en-US" sz="3200" b="1" dirty="0"/>
              <a:t>Rel-18 Charging Aspects of Network Slicing Phase 2 </a:t>
            </a:r>
            <a:endParaRPr lang="en-GB" altLang="en-US" sz="3200" b="1" dirty="0"/>
          </a:p>
        </p:txBody>
      </p:sp>
      <p:graphicFrame>
        <p:nvGraphicFramePr>
          <p:cNvPr id="3" name="Table 2"/>
          <p:cNvGraphicFramePr>
            <a:graphicFrameLocks noGrp="1"/>
          </p:cNvGraphicFramePr>
          <p:nvPr/>
        </p:nvGraphicFramePr>
        <p:xfrm>
          <a:off x="476811" y="17259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NETSLICE_CH_Ph2</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16/06/2024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40%</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SP-230176</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50 %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76811" y="2667000"/>
            <a:ext cx="10925672" cy="364671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a:t>
            </a:r>
          </a:p>
          <a:p>
            <a:pPr lvl="1">
              <a:spcBef>
                <a:spcPts val="0"/>
              </a:spcBef>
              <a:spcAft>
                <a:spcPts val="0"/>
              </a:spcAft>
              <a:defRPr/>
            </a:pPr>
            <a:r>
              <a:rPr lang="en-US" altLang="zh-CN" sz="1400" dirty="0">
                <a:latin typeface="Calibri" pitchFamily="34" charset="0"/>
                <a:ea typeface="宋体" pitchFamily="2" charset="-122"/>
                <a:cs typeface="Arial" charset="0"/>
              </a:rPr>
              <a:t>8 pCRs for TS 28.203 were approved covering</a:t>
            </a:r>
          </a:p>
          <a:p>
            <a:pPr lvl="2">
              <a:spcBef>
                <a:spcPts val="0"/>
              </a:spcBef>
              <a:spcAft>
                <a:spcPts val="0"/>
              </a:spcAft>
              <a:defRPr/>
            </a:pPr>
            <a:r>
              <a:rPr lang="en-GB" sz="1400" dirty="0">
                <a:latin typeface="Calibri" pitchFamily="34" charset="0"/>
                <a:ea typeface="宋体" pitchFamily="2" charset="-122"/>
                <a:cs typeface="Arial" charset="0"/>
              </a:rPr>
              <a:t>Update of basic principles for NSACF</a:t>
            </a:r>
          </a:p>
          <a:p>
            <a:pPr lvl="2">
              <a:spcBef>
                <a:spcPts val="0"/>
              </a:spcBef>
              <a:spcAft>
                <a:spcPts val="0"/>
              </a:spcAft>
              <a:defRPr/>
            </a:pPr>
            <a:r>
              <a:rPr lang="en-US" sz="1400" dirty="0">
                <a:latin typeface="Calibri" pitchFamily="34" charset="0"/>
                <a:ea typeface="宋体" pitchFamily="2" charset="-122"/>
                <a:cs typeface="Arial" charset="0"/>
              </a:rPr>
              <a:t>Introduce CDR generation, </a:t>
            </a:r>
            <a:r>
              <a:rPr lang="en-GB" sz="1400" dirty="0">
                <a:latin typeface="Calibri" pitchFamily="34" charset="0"/>
                <a:ea typeface="宋体" pitchFamily="2" charset="-122"/>
                <a:cs typeface="Arial" charset="0"/>
              </a:rPr>
              <a:t>Ga record and CDR file transfer</a:t>
            </a:r>
          </a:p>
          <a:p>
            <a:pPr lvl="2">
              <a:spcBef>
                <a:spcPts val="0"/>
              </a:spcBef>
              <a:spcAft>
                <a:spcPts val="0"/>
              </a:spcAft>
              <a:defRPr/>
            </a:pPr>
            <a:r>
              <a:rPr lang="en-GB" sz="1400" dirty="0">
                <a:latin typeface="Calibri" pitchFamily="34" charset="0"/>
                <a:ea typeface="宋体" pitchFamily="2" charset="-122"/>
                <a:cs typeface="Arial" charset="0"/>
              </a:rPr>
              <a:t>Correction on Number of UEs per network slice flow description</a:t>
            </a:r>
          </a:p>
          <a:p>
            <a:pPr lvl="2">
              <a:spcBef>
                <a:spcPts val="0"/>
              </a:spcBef>
              <a:spcAft>
                <a:spcPts val="0"/>
              </a:spcAft>
              <a:defRPr/>
            </a:pPr>
            <a:r>
              <a:rPr lang="en-GB" sz="1400" dirty="0">
                <a:latin typeface="Calibri" pitchFamily="34" charset="0"/>
                <a:ea typeface="宋体" pitchFamily="2" charset="-122"/>
                <a:cs typeface="Arial" charset="0"/>
              </a:rPr>
              <a:t>Introduce definition of charging information</a:t>
            </a:r>
          </a:p>
          <a:p>
            <a:pPr lvl="2">
              <a:spcBef>
                <a:spcPts val="0"/>
              </a:spcBef>
              <a:spcAft>
                <a:spcPts val="0"/>
              </a:spcAft>
              <a:defRPr/>
            </a:pPr>
            <a:r>
              <a:rPr lang="en-GB" sz="1400" dirty="0">
                <a:latin typeface="Calibri" pitchFamily="34" charset="0"/>
                <a:ea typeface="宋体" pitchFamily="2" charset="-122"/>
                <a:cs typeface="Arial" charset="0"/>
              </a:rPr>
              <a:t>Introduce NSACF specific charging information</a:t>
            </a:r>
          </a:p>
          <a:p>
            <a:pPr lvl="2">
              <a:spcBef>
                <a:spcPts val="0"/>
              </a:spcBef>
              <a:spcAft>
                <a:spcPts val="0"/>
              </a:spcAft>
              <a:defRPr/>
            </a:pPr>
            <a:r>
              <a:rPr lang="en-GB" sz="1400" dirty="0">
                <a:latin typeface="Calibri" pitchFamily="34" charset="0"/>
                <a:ea typeface="宋体" pitchFamily="2" charset="-122"/>
                <a:cs typeface="Arial" charset="0"/>
              </a:rPr>
              <a:t>Update of quota management for NSACF</a:t>
            </a:r>
            <a:endParaRPr lang="en-US" altLang="zh-CN"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Draft TS 28.203</a:t>
            </a:r>
          </a:p>
          <a:p>
            <a:pPr lvl="1">
              <a:spcBef>
                <a:spcPts val="0"/>
              </a:spcBef>
              <a:spcAft>
                <a:spcPts val="0"/>
              </a:spcAft>
              <a:defRPr/>
            </a:pPr>
            <a:r>
              <a:rPr lang="en-US" altLang="zh-CN" sz="1400" b="1" dirty="0">
                <a:latin typeface="Calibri" pitchFamily="34" charset="0"/>
                <a:ea typeface="宋体" pitchFamily="2" charset="-122"/>
                <a:cs typeface="Arial" charset="0"/>
              </a:rPr>
              <a:t>TS 28.203 for Information </a:t>
            </a:r>
            <a:r>
              <a:rPr lang="en-US" altLang="zh-CN" sz="1400" dirty="0">
                <a:latin typeface="Calibri" pitchFamily="34" charset="0"/>
                <a:ea typeface="宋体" pitchFamily="2" charset="-122"/>
                <a:cs typeface="Arial" charset="0"/>
              </a:rPr>
              <a:t>(SP‑230931)</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marR="0" lvl="1">
              <a:spcBef>
                <a:spcPts val="0"/>
              </a:spcBef>
              <a:spcAft>
                <a:spcPts val="600"/>
              </a:spcAft>
              <a:defRPr/>
            </a:pPr>
            <a:r>
              <a:rPr lang="de-DE" sz="1400" kern="0" dirty="0"/>
              <a:t>complement on stage 2 parameter definitions</a:t>
            </a:r>
            <a:endParaRPr lang="en-US" sz="1400" kern="0" dirty="0"/>
          </a:p>
        </p:txBody>
      </p:sp>
    </p:spTree>
    <p:extLst>
      <p:ext uri="{BB962C8B-B14F-4D97-AF65-F5344CB8AC3E}">
        <p14:creationId xmlns:p14="http://schemas.microsoft.com/office/powerpoint/2010/main" val="2614985368"/>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02167" y="357332"/>
            <a:ext cx="9590561" cy="1143000"/>
          </a:xfrm>
        </p:spPr>
        <p:txBody>
          <a:bodyPr/>
          <a:lstStyle/>
          <a:p>
            <a:r>
              <a:rPr lang="en-US" altLang="en-US" sz="3200" b="1" dirty="0"/>
              <a:t>Rel-18 Charging aspects for Charging Aspects for NSSAA </a:t>
            </a:r>
            <a:br>
              <a:rPr lang="en-US" altLang="en-US" sz="3200" b="1" dirty="0"/>
            </a:br>
            <a:endParaRPr lang="en-GB" altLang="en-US" sz="3200" b="1" dirty="0"/>
          </a:p>
        </p:txBody>
      </p:sp>
      <p:graphicFrame>
        <p:nvGraphicFramePr>
          <p:cNvPr id="3" name="Table 2"/>
          <p:cNvGraphicFramePr>
            <a:graphicFrameLocks noGrp="1"/>
          </p:cNvGraphicFramePr>
          <p:nvPr/>
        </p:nvGraphicFramePr>
        <p:xfrm>
          <a:off x="476811" y="17259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990032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Charging Aspects for NSSAA </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1100" b="1" i="0" u="none" strike="noStrike" kern="1200" dirty="0">
                          <a:solidFill>
                            <a:srgbClr val="000000"/>
                          </a:solidFill>
                          <a:effectLst/>
                          <a:latin typeface="+mj-lt"/>
                          <a:ea typeface="+mn-ea"/>
                          <a:cs typeface="+mn-cs"/>
                        </a:rPr>
                        <a:t>NSSAA_CH</a:t>
                      </a:r>
                      <a:endParaRPr lang="en-GB" sz="1100" b="1" i="0" u="none" strike="noStrike" kern="1200" dirty="0">
                        <a:solidFill>
                          <a:srgbClr val="000000"/>
                        </a:solidFill>
                        <a:effectLst/>
                        <a:latin typeface="+mj-lt"/>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Arial" panose="020B0604020202020204" pitchFamily="34" charset="0"/>
                        </a:rPr>
                        <a:t>16/06/2024</a:t>
                      </a:r>
                    </a:p>
                  </a:txBody>
                  <a:tcPr marL="48003" marR="48003" marT="0" marB="0" anchor="ctr"/>
                </a:tc>
                <a:tc>
                  <a:txBody>
                    <a:bodyPr/>
                    <a:lstStyle/>
                    <a:p>
                      <a:pPr marL="0" algn="ctr" defTabSz="1219170" rtl="0" eaLnBrk="1" fontAlgn="t" latinLnBrk="0" hangingPunct="1"/>
                      <a:r>
                        <a:rPr lang="en-GB" sz="1100" kern="1200" dirty="0">
                          <a:solidFill>
                            <a:schemeClr val="dk1"/>
                          </a:solidFill>
                          <a:latin typeface="+mj-lt"/>
                          <a:ea typeface="+mn-ea"/>
                          <a:cs typeface="Arial" panose="020B0604020202020204" pitchFamily="34" charset="0"/>
                        </a:rPr>
                        <a:t>10%</a:t>
                      </a:r>
                    </a:p>
                  </a:txBody>
                  <a:tcPr marL="48003" marR="48003" marT="0" marB="0" anchor="ctr"/>
                </a:tc>
                <a:tc>
                  <a:txBody>
                    <a:bodyPr/>
                    <a:lstStyle/>
                    <a:p>
                      <a:pPr algn="ctr" fontAlgn="t"/>
                      <a:r>
                        <a:rPr lang="en-GB" sz="1100" b="0" i="0" u="none" strike="noStrike" kern="1200" dirty="0">
                          <a:solidFill>
                            <a:srgbClr val="000000"/>
                          </a:solidFill>
                          <a:effectLst/>
                          <a:latin typeface="+mj-lt"/>
                          <a:ea typeface="+mn-ea"/>
                          <a:cs typeface="Arial" panose="020B0604020202020204" pitchFamily="34" charset="0"/>
                        </a:rPr>
                        <a:t>SP-230182</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j-lt"/>
                          <a:ea typeface="+mn-ea"/>
                          <a:cs typeface="+mn-cs"/>
                        </a:rPr>
                        <a:t>40 %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02167" y="2667000"/>
            <a:ext cx="11000316" cy="34543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a:t>
            </a:r>
          </a:p>
          <a:p>
            <a:pPr lvl="1">
              <a:spcBef>
                <a:spcPts val="0"/>
              </a:spcBef>
              <a:spcAft>
                <a:spcPts val="0"/>
              </a:spcAft>
              <a:defRPr/>
            </a:pPr>
            <a:r>
              <a:rPr lang="en-US" altLang="zh-CN" sz="1400" dirty="0">
                <a:latin typeface="Calibri" pitchFamily="34" charset="0"/>
                <a:ea typeface="宋体" pitchFamily="2" charset="-122"/>
                <a:cs typeface="Arial" charset="0"/>
              </a:rPr>
              <a:t>5 pCRs for TS 28.204 were approved covering</a:t>
            </a:r>
          </a:p>
          <a:p>
            <a:pPr lvl="2">
              <a:spcBef>
                <a:spcPts val="0"/>
              </a:spcBef>
              <a:spcAft>
                <a:spcPts val="0"/>
              </a:spcAft>
              <a:defRPr/>
            </a:pPr>
            <a:r>
              <a:rPr lang="en-US" sz="1400" dirty="0">
                <a:latin typeface="Calibri" pitchFamily="34" charset="0"/>
                <a:ea typeface="宋体" pitchFamily="2" charset="-122"/>
                <a:cs typeface="Arial" charset="0"/>
              </a:rPr>
              <a:t>Introduce charging scenarios principles</a:t>
            </a:r>
          </a:p>
          <a:p>
            <a:pPr lvl="2">
              <a:spcBef>
                <a:spcPts val="0"/>
              </a:spcBef>
              <a:spcAft>
                <a:spcPts val="0"/>
              </a:spcAft>
              <a:defRPr/>
            </a:pPr>
            <a:r>
              <a:rPr lang="en-US" altLang="zh-CN" sz="1400" dirty="0">
                <a:latin typeface="Calibri" pitchFamily="34" charset="0"/>
                <a:ea typeface="宋体" pitchFamily="2" charset="-122"/>
                <a:cs typeface="Arial" charset="0"/>
              </a:rPr>
              <a:t>Introduce applicable triggers</a:t>
            </a:r>
          </a:p>
          <a:p>
            <a:pPr lvl="2">
              <a:spcBef>
                <a:spcPts val="0"/>
              </a:spcBef>
              <a:spcAft>
                <a:spcPts val="0"/>
              </a:spcAft>
              <a:defRPr/>
            </a:pPr>
            <a:r>
              <a:rPr lang="en-GB" sz="1400" dirty="0">
                <a:latin typeface="Calibri" pitchFamily="34" charset="0"/>
                <a:ea typeface="宋体" pitchFamily="2" charset="-122"/>
                <a:cs typeface="Arial" charset="0"/>
              </a:rPr>
              <a:t>Introduce message flow for IEC, ECUR and PEC</a:t>
            </a:r>
            <a:r>
              <a:rPr lang="en-US" altLang="zh-CN" sz="1400" dirty="0">
                <a:latin typeface="Calibri" pitchFamily="34" charset="0"/>
                <a:ea typeface="宋体" pitchFamily="2" charset="-122"/>
                <a:cs typeface="Arial" charset="0"/>
              </a:rPr>
              <a:t>D</a:t>
            </a:r>
          </a:p>
          <a:p>
            <a:pPr lvl="1">
              <a:spcBef>
                <a:spcPts val="0"/>
              </a:spcBef>
              <a:spcAft>
                <a:spcPts val="0"/>
              </a:spcAft>
              <a:defRPr/>
            </a:pPr>
            <a:r>
              <a:rPr lang="en-US" altLang="zh-CN" sz="1400" dirty="0">
                <a:latin typeface="Calibri" pitchFamily="34" charset="0"/>
                <a:ea typeface="宋体" pitchFamily="2" charset="-122"/>
                <a:cs typeface="Arial" charset="0"/>
              </a:rPr>
              <a:t>Draft TS 28.204</a:t>
            </a:r>
          </a:p>
          <a:p>
            <a:pPr marL="457200" lvl="1" indent="0">
              <a:spcBef>
                <a:spcPts val="0"/>
              </a:spcBef>
              <a:spcAft>
                <a:spcPts val="0"/>
              </a:spcAft>
              <a:buNone/>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marR="0" lvl="1">
              <a:spcBef>
                <a:spcPts val="0"/>
              </a:spcBef>
              <a:spcAft>
                <a:spcPts val="600"/>
              </a:spcAft>
              <a:defRPr/>
            </a:pPr>
            <a:r>
              <a:rPr lang="de-DE" sz="1400" kern="0" dirty="0"/>
              <a:t>complement on stage 2 parameter definitions</a:t>
            </a:r>
          </a:p>
        </p:txBody>
      </p:sp>
    </p:spTree>
    <p:extLst>
      <p:ext uri="{BB962C8B-B14F-4D97-AF65-F5344CB8AC3E}">
        <p14:creationId xmlns:p14="http://schemas.microsoft.com/office/powerpoint/2010/main" val="92976717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a:t>
            </a:r>
            <a:r>
              <a:rPr lang="en-US" altLang="en-US" sz="3200" b="1" dirty="0"/>
              <a:t>Charging Aspects for Enhanced support of Non-Public Networks</a:t>
            </a:r>
            <a:endParaRPr lang="en-GB" altLang="en-US" sz="3200" b="1" dirty="0"/>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eNPN_CH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10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SP-230177</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30 %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6 CRs were approved covering</a:t>
            </a:r>
          </a:p>
          <a:p>
            <a:pPr lvl="2">
              <a:spcBef>
                <a:spcPts val="0"/>
              </a:spcBef>
              <a:spcAft>
                <a:spcPts val="0"/>
              </a:spcAft>
              <a:defRPr/>
            </a:pPr>
            <a:r>
              <a:rPr lang="en-GB" sz="1400" dirty="0">
                <a:latin typeface="Calibri" pitchFamily="34" charset="0"/>
                <a:ea typeface="宋体" pitchFamily="2" charset="-122"/>
                <a:cs typeface="Arial" charset="0"/>
              </a:rPr>
              <a:t>Addition of access type for SNPN</a:t>
            </a:r>
          </a:p>
          <a:p>
            <a:pPr lvl="2">
              <a:spcBef>
                <a:spcPts val="0"/>
              </a:spcBef>
              <a:spcAft>
                <a:spcPts val="0"/>
              </a:spcAft>
              <a:defRPr/>
            </a:pPr>
            <a:r>
              <a:rPr lang="en-GB" sz="1400" dirty="0">
                <a:latin typeface="Calibri" pitchFamily="34" charset="0"/>
                <a:ea typeface="宋体" pitchFamily="2" charset="-122"/>
                <a:cs typeface="Arial" charset="0"/>
              </a:rPr>
              <a:t>Addition of identifier for PNI-NPN charging</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endParaRPr lang="en-US" altLang="zh-CN" sz="1400" dirty="0"/>
          </a:p>
          <a:p>
            <a:pPr lvl="1">
              <a:defRPr/>
            </a:pPr>
            <a:r>
              <a:rPr lang="en-US" altLang="zh-CN" sz="1400" dirty="0"/>
              <a:t>Introduce more solutions</a:t>
            </a:r>
            <a:endParaRPr lang="en-US" altLang="zh-CN" sz="1400" kern="0" dirty="0"/>
          </a:p>
        </p:txBody>
      </p:sp>
    </p:spTree>
    <p:extLst>
      <p:ext uri="{BB962C8B-B14F-4D97-AF65-F5344CB8AC3E}">
        <p14:creationId xmlns:p14="http://schemas.microsoft.com/office/powerpoint/2010/main" val="331842522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of IMS Data Channel </a:t>
            </a:r>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1000008</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of IMS Data Channel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IDC_CH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10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SP-230621</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20 %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4 CRs were approved covering</a:t>
            </a:r>
            <a:endParaRPr lang="en-DE" dirty="0">
              <a:effectLst/>
            </a:endParaRPr>
          </a:p>
          <a:p>
            <a:pPr marL="1143000" lvl="2" indent="-228600">
              <a:buSzPts val="1000"/>
              <a:buFont typeface="Symbol" panose="05050102010706020507" pitchFamily="18" charset="2"/>
              <a:buChar char=""/>
              <a:tabLst>
                <a:tab pos="1371600" algn="l"/>
              </a:tabLst>
            </a:pPr>
            <a:r>
              <a:rPr lang="en-DE" sz="1400" dirty="0">
                <a:latin typeface="Calibri" pitchFamily="34" charset="0"/>
                <a:ea typeface="宋体" pitchFamily="2" charset="-122"/>
                <a:cs typeface="Arial" charset="0"/>
              </a:rPr>
              <a:t>Add charging principle of duration-based charging for IMS data channel</a:t>
            </a:r>
          </a:p>
          <a:p>
            <a:pPr marL="1143000" lvl="2" indent="-228600">
              <a:buSzPts val="1000"/>
              <a:buFont typeface="Symbol" panose="05050102010706020507" pitchFamily="18" charset="2"/>
              <a:buChar char=""/>
              <a:tabLst>
                <a:tab pos="1371600" algn="l"/>
              </a:tabLst>
            </a:pPr>
            <a:r>
              <a:rPr lang="en-DE" sz="1400" dirty="0">
                <a:latin typeface="Calibri" pitchFamily="34" charset="0"/>
                <a:ea typeface="宋体" pitchFamily="2" charset="-122"/>
                <a:cs typeface="Arial" charset="0"/>
              </a:rPr>
              <a:t>Add charging principle of volume-based charging for IMS data channel</a:t>
            </a:r>
          </a:p>
          <a:p>
            <a:pPr marL="1143000" lvl="2" indent="-228600">
              <a:buSzPts val="1000"/>
              <a:buFont typeface="Symbol" panose="05050102010706020507" pitchFamily="18" charset="2"/>
              <a:buChar char=""/>
              <a:tabLst>
                <a:tab pos="1371600" algn="l"/>
              </a:tabLst>
            </a:pPr>
            <a:r>
              <a:rPr lang="en-DE" sz="1400" dirty="0">
                <a:latin typeface="Calibri" pitchFamily="34" charset="0"/>
                <a:ea typeface="宋体" pitchFamily="2" charset="-122"/>
                <a:cs typeface="Arial" charset="0"/>
              </a:rPr>
              <a:t>Support of Caller and Callee Information in PDU session charging</a:t>
            </a:r>
          </a:p>
          <a:p>
            <a:pPr marL="1143000" lvl="2" indent="-228600">
              <a:buSzPts val="1000"/>
              <a:buFont typeface="Symbol" panose="05050102010706020507" pitchFamily="18" charset="2"/>
              <a:buChar char=""/>
              <a:tabLst>
                <a:tab pos="1371600" algn="l"/>
              </a:tabLst>
            </a:pPr>
            <a:r>
              <a:rPr lang="en-DE" sz="1400" dirty="0">
                <a:latin typeface="Calibri" pitchFamily="34" charset="0"/>
                <a:ea typeface="宋体" pitchFamily="2" charset="-122"/>
                <a:cs typeface="Arial" charset="0"/>
              </a:rPr>
              <a:t>Support of Caller and Callee Information in Stage 3</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endParaRPr lang="en-US" altLang="zh-CN" sz="1400" dirty="0"/>
          </a:p>
          <a:p>
            <a:pPr lvl="1">
              <a:defRPr/>
            </a:pPr>
            <a:r>
              <a:rPr lang="en-US" altLang="zh-CN" sz="1400" dirty="0"/>
              <a:t>Introduce more solutions</a:t>
            </a:r>
            <a:endParaRPr lang="en-US" altLang="zh-CN" sz="1400" kern="0" dirty="0"/>
          </a:p>
        </p:txBody>
      </p:sp>
    </p:spTree>
    <p:extLst>
      <p:ext uri="{BB962C8B-B14F-4D97-AF65-F5344CB8AC3E}">
        <p14:creationId xmlns:p14="http://schemas.microsoft.com/office/powerpoint/2010/main" val="420167890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Charging Aspects for SMF and MB-SMF to Support 5G Multicast-broadcast Services </a:t>
            </a:r>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1000010</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for SMF and MB-SMF to Support 5G Multicast-broadcast Services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1100" b="1" i="0" u="none" strike="noStrike" kern="1200" dirty="0">
                          <a:solidFill>
                            <a:srgbClr val="000000"/>
                          </a:solidFill>
                          <a:effectLst/>
                          <a:latin typeface="+mj-lt"/>
                          <a:ea typeface="+mn-ea"/>
                          <a:cs typeface="+mn-cs"/>
                        </a:rPr>
                        <a:t>5MBS_CH</a:t>
                      </a:r>
                    </a:p>
                  </a:txBody>
                  <a:tcPr marL="9525" marR="9525" marT="9525" marB="9525" anchor="ctr"/>
                </a:tc>
                <a:tc>
                  <a:txBody>
                    <a:bodyPr/>
                    <a:lstStyle/>
                    <a:p>
                      <a:pPr algn="ctr" fontAlgn="t"/>
                      <a:r>
                        <a:rPr lang="en-GB" altLang="zh-CN" sz="1100" b="0" i="0" u="none" strike="noStrike" dirty="0">
                          <a:solidFill>
                            <a:srgbClr val="000000"/>
                          </a:solidFill>
                          <a:effectLst/>
                          <a:latin typeface="+mj-lt"/>
                        </a:rPr>
                        <a:t>03/03/2024</a:t>
                      </a:r>
                    </a:p>
                  </a:txBody>
                  <a:tcPr marL="12700" marR="12700" marT="12703" marB="0" anchor="ctr"/>
                </a:tc>
                <a:tc>
                  <a:txBody>
                    <a:bodyPr/>
                    <a:lstStyle/>
                    <a:p>
                      <a:pPr algn="ctr" fontAlgn="t"/>
                      <a:r>
                        <a:rPr lang="en-GB" sz="1100" b="0" i="0" u="none" strike="noStrike" dirty="0">
                          <a:solidFill>
                            <a:srgbClr val="000000"/>
                          </a:solidFill>
                          <a:effectLst/>
                          <a:latin typeface="+mj-lt"/>
                        </a:rPr>
                        <a:t>10 </a:t>
                      </a:r>
                      <a:r>
                        <a:rPr lang="en-GB" altLang="zh-CN" sz="1100" b="0" i="0" u="none" strike="noStrike" dirty="0">
                          <a:solidFill>
                            <a:srgbClr val="000000"/>
                          </a:solidFill>
                          <a:effectLst/>
                          <a:latin typeface="+mj-lt"/>
                        </a:rPr>
                        <a:t>%</a:t>
                      </a:r>
                      <a:endParaRPr lang="en-GB" sz="1100" b="0" i="0" u="none" strike="noStrike" dirty="0">
                        <a:solidFill>
                          <a:srgbClr val="000000"/>
                        </a:solidFill>
                        <a:effectLst/>
                        <a:latin typeface="+mj-lt"/>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mj-lt"/>
                        </a:rPr>
                        <a:t>SP-230623</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30 %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7 CRs were approved covering</a:t>
            </a:r>
          </a:p>
          <a:p>
            <a:pPr lvl="2">
              <a:spcBef>
                <a:spcPts val="0"/>
              </a:spcBef>
              <a:spcAft>
                <a:spcPts val="0"/>
              </a:spcAft>
              <a:defRPr/>
            </a:pPr>
            <a:r>
              <a:rPr lang="en-GB" sz="1400" dirty="0">
                <a:latin typeface="Calibri" pitchFamily="34" charset="0"/>
                <a:ea typeface="宋体" pitchFamily="2" charset="-122"/>
                <a:cs typeface="Arial" charset="0"/>
              </a:rPr>
              <a:t>Add charging requirements, principle, and architecture for 5MBS</a:t>
            </a:r>
          </a:p>
          <a:p>
            <a:pPr lvl="2">
              <a:spcBef>
                <a:spcPts val="0"/>
              </a:spcBef>
              <a:spcAft>
                <a:spcPts val="0"/>
              </a:spcAft>
              <a:defRPr/>
            </a:pPr>
            <a:r>
              <a:rPr lang="en-GB" sz="1400" dirty="0">
                <a:latin typeface="Calibri" pitchFamily="34" charset="0"/>
                <a:ea typeface="宋体" pitchFamily="2" charset="-122"/>
                <a:cs typeface="Arial" charset="0"/>
              </a:rPr>
              <a:t>Add MB-SMF in charging architecture for 5GS</a:t>
            </a:r>
          </a:p>
          <a:p>
            <a:pPr lvl="2">
              <a:spcBef>
                <a:spcPts val="0"/>
              </a:spcBef>
              <a:spcAft>
                <a:spcPts val="0"/>
              </a:spcAft>
              <a:defRPr/>
            </a:pPr>
            <a:r>
              <a:rPr lang="en-GB" sz="1400" dirty="0">
                <a:latin typeface="Calibri" pitchFamily="34" charset="0"/>
                <a:ea typeface="宋体" pitchFamily="2" charset="-122"/>
                <a:cs typeface="Arial" charset="0"/>
              </a:rPr>
              <a:t>Add charging procedures for 5MBS</a:t>
            </a:r>
          </a:p>
          <a:p>
            <a:pPr lvl="2">
              <a:spcBef>
                <a:spcPts val="0"/>
              </a:spcBef>
              <a:spcAft>
                <a:spcPts val="0"/>
              </a:spcAft>
              <a:defRPr/>
            </a:pPr>
            <a:r>
              <a:rPr lang="en-GB" sz="1400" dirty="0">
                <a:latin typeface="Calibri" pitchFamily="34" charset="0"/>
                <a:ea typeface="宋体" pitchFamily="2" charset="-122"/>
                <a:cs typeface="Arial" charset="0"/>
              </a:rPr>
              <a:t>Add MB-SMF as consumer of </a:t>
            </a:r>
            <a:r>
              <a:rPr lang="en-GB" sz="1400" dirty="0" err="1">
                <a:latin typeface="Calibri" pitchFamily="34" charset="0"/>
                <a:ea typeface="宋体" pitchFamily="2" charset="-122"/>
                <a:cs typeface="Arial" charset="0"/>
              </a:rPr>
              <a:t>ConvergedCharging</a:t>
            </a:r>
            <a:r>
              <a:rPr lang="en-GB" sz="1400" dirty="0">
                <a:latin typeface="Calibri" pitchFamily="34" charset="0"/>
                <a:ea typeface="宋体" pitchFamily="2" charset="-122"/>
                <a:cs typeface="Arial" charset="0"/>
              </a:rPr>
              <a:t> service</a:t>
            </a:r>
          </a:p>
          <a:p>
            <a:pPr lvl="2">
              <a:spcBef>
                <a:spcPts val="0"/>
              </a:spcBef>
              <a:spcAft>
                <a:spcPts val="0"/>
              </a:spcAft>
              <a:defRPr/>
            </a:pPr>
            <a:endParaRPr lang="en-GB"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endParaRPr lang="en-US" altLang="zh-CN" sz="1400" dirty="0"/>
          </a:p>
          <a:p>
            <a:pPr lvl="1">
              <a:defRPr/>
            </a:pPr>
            <a:r>
              <a:rPr lang="en-US" altLang="zh-CN" sz="1400" dirty="0"/>
              <a:t>Introduce more solutions</a:t>
            </a:r>
            <a:endParaRPr lang="en-US" altLang="zh-CN" sz="1400" kern="0" dirty="0"/>
          </a:p>
        </p:txBody>
      </p:sp>
    </p:spTree>
    <p:extLst>
      <p:ext uri="{BB962C8B-B14F-4D97-AF65-F5344CB8AC3E}">
        <p14:creationId xmlns:p14="http://schemas.microsoft.com/office/powerpoint/2010/main" val="343328765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t>Rel-18 Study (FS_NCHF_Ph2)</a:t>
            </a:r>
          </a:p>
        </p:txBody>
      </p:sp>
      <p:graphicFrame>
        <p:nvGraphicFramePr>
          <p:cNvPr id="3" name="Table 2"/>
          <p:cNvGraphicFramePr>
            <a:graphicFrameLocks noGrp="1"/>
          </p:cNvGraphicFramePr>
          <p:nvPr/>
        </p:nvGraphicFramePr>
        <p:xfrm>
          <a:off x="440266" y="1364193"/>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94768">
                  <a:extLst>
                    <a:ext uri="{9D8B030D-6E8A-4147-A177-3AD203B41FA5}">
                      <a16:colId xmlns:a16="http://schemas.microsoft.com/office/drawing/2014/main" val="3549349587"/>
                    </a:ext>
                  </a:extLst>
                </a:gridCol>
                <a:gridCol w="671804">
                  <a:extLst>
                    <a:ext uri="{9D8B030D-6E8A-4147-A177-3AD203B41FA5}">
                      <a16:colId xmlns:a16="http://schemas.microsoft.com/office/drawing/2014/main" val="20007"/>
                    </a:ext>
                  </a:extLst>
                </a:gridCol>
                <a:gridCol w="1855148">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a:t>
                      </a:r>
                      <a:r>
                        <a:rPr lang="en-US" sz="1200" b="1" i="0" u="none" strike="noStrike" kern="1200" dirty="0" err="1">
                          <a:solidFill>
                            <a:srgbClr val="0000FF"/>
                          </a:solidFill>
                          <a:effectLst/>
                          <a:latin typeface="Arial" panose="020B0604020202020204" pitchFamily="34" charset="0"/>
                          <a:ea typeface="+mn-ea"/>
                          <a:cs typeface="+mn-cs"/>
                        </a:rPr>
                        <a:t>Nchf</a:t>
                      </a:r>
                      <a:r>
                        <a:rPr lang="en-US" sz="1200" b="1" i="0" u="none" strike="noStrike" kern="1200" dirty="0">
                          <a:solidFill>
                            <a:srgbClr val="0000FF"/>
                          </a:solidFill>
                          <a:effectLst/>
                          <a:latin typeface="Arial" panose="020B0604020202020204" pitchFamily="34" charset="0"/>
                          <a:ea typeface="+mn-ea"/>
                          <a:cs typeface="+mn-cs"/>
                        </a:rPr>
                        <a:t>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FS_NCHF_Ph2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12/12/2023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92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96 %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40265" y="2300819"/>
            <a:ext cx="11056409" cy="397615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a:t>
            </a:r>
          </a:p>
          <a:p>
            <a:pPr lvl="1">
              <a:spcBef>
                <a:spcPts val="0"/>
              </a:spcBef>
              <a:spcAft>
                <a:spcPts val="0"/>
              </a:spcAft>
              <a:defRPr/>
            </a:pPr>
            <a:r>
              <a:rPr lang="en-US" altLang="zh-CN" sz="1400" kern="0" dirty="0"/>
              <a:t>12 pCRs for TR 28.826 were approved covering</a:t>
            </a:r>
          </a:p>
          <a:p>
            <a:pPr lvl="2">
              <a:spcBef>
                <a:spcPts val="0"/>
              </a:spcBef>
              <a:spcAft>
                <a:spcPts val="0"/>
              </a:spcAft>
              <a:defRPr/>
            </a:pPr>
            <a:r>
              <a:rPr lang="en-GB" altLang="zh-CN" sz="1400" kern="0" dirty="0"/>
              <a:t>Additional solutions for IoT charging optimization, bitrate charging, and handing of undefined charging attribute values</a:t>
            </a:r>
          </a:p>
          <a:p>
            <a:pPr lvl="2">
              <a:spcBef>
                <a:spcPts val="0"/>
              </a:spcBef>
              <a:spcAft>
                <a:spcPts val="0"/>
              </a:spcAft>
              <a:defRPr/>
            </a:pPr>
            <a:r>
              <a:rPr lang="en-GB" altLang="zh-CN" sz="1400" kern="0" dirty="0"/>
              <a:t>Updated evaluations and conclusion</a:t>
            </a:r>
          </a:p>
          <a:p>
            <a:pPr lvl="2">
              <a:spcBef>
                <a:spcPts val="0"/>
              </a:spcBef>
              <a:spcAft>
                <a:spcPts val="0"/>
              </a:spcAft>
              <a:defRPr/>
            </a:pPr>
            <a:r>
              <a:rPr lang="en-GB" altLang="zh-CN" sz="1400" kern="0" dirty="0"/>
              <a:t>Clarifications and corrections</a:t>
            </a:r>
          </a:p>
          <a:p>
            <a:pPr lvl="1">
              <a:spcBef>
                <a:spcPts val="0"/>
              </a:spcBef>
              <a:spcAft>
                <a:spcPts val="0"/>
              </a:spcAft>
              <a:defRPr/>
            </a:pPr>
            <a:r>
              <a:rPr lang="en-US" altLang="zh-CN" sz="1400" dirty="0">
                <a:latin typeface="Calibri" pitchFamily="34" charset="0"/>
                <a:ea typeface="宋体" pitchFamily="2" charset="-122"/>
                <a:cs typeface="Arial" charset="0"/>
              </a:rPr>
              <a:t>Draft TR 28.826</a:t>
            </a:r>
            <a:endParaRPr lang="en-US" altLang="zh-CN" sz="1400" kern="0" dirty="0"/>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US" altLang="zh-CN" sz="1400" dirty="0"/>
              <a:t>Further evaluation and conclusion of the study</a:t>
            </a:r>
            <a:endParaRPr lang="en-US" sz="1400" kern="0" dirty="0"/>
          </a:p>
        </p:txBody>
      </p:sp>
    </p:spTree>
    <p:extLst>
      <p:ext uri="{BB962C8B-B14F-4D97-AF65-F5344CB8AC3E}">
        <p14:creationId xmlns:p14="http://schemas.microsoft.com/office/powerpoint/2010/main" val="42341409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7941"/>
            <a:ext cx="10058400" cy="1143000"/>
          </a:xfrm>
        </p:spPr>
        <p:txBody>
          <a:bodyPr/>
          <a:lstStyle/>
          <a:p>
            <a:r>
              <a:rPr lang="en-GB" altLang="en-US" sz="3600" b="1" dirty="0">
                <a:solidFill>
                  <a:srgbClr val="00B050"/>
                </a:solidFill>
              </a:rPr>
              <a:t>Rel-18 Study on 5G roaming charging architecture for wholesale and retail scenarios (FS_CHROAM)</a:t>
            </a:r>
          </a:p>
        </p:txBody>
      </p:sp>
      <p:graphicFrame>
        <p:nvGraphicFramePr>
          <p:cNvPr id="3" name="Table 2"/>
          <p:cNvGraphicFramePr>
            <a:graphicFrameLocks noGrp="1"/>
          </p:cNvGraphicFramePr>
          <p:nvPr/>
        </p:nvGraphicFramePr>
        <p:xfrm>
          <a:off x="440266" y="1444387"/>
          <a:ext cx="10799234" cy="715434"/>
        </p:xfrm>
        <a:graphic>
          <a:graphicData uri="http://schemas.openxmlformats.org/drawingml/2006/table">
            <a:tbl>
              <a:tblPr firstRow="1" firstCol="1" bandRow="1">
                <a:tableStyleId>{F5AB1C69-6EDB-4FF4-983F-18BD219EF322}</a:tableStyleId>
              </a:tblPr>
              <a:tblGrid>
                <a:gridCol w="650427">
                  <a:extLst>
                    <a:ext uri="{9D8B030D-6E8A-4147-A177-3AD203B41FA5}">
                      <a16:colId xmlns:a16="http://schemas.microsoft.com/office/drawing/2014/main" val="20000"/>
                    </a:ext>
                  </a:extLst>
                </a:gridCol>
                <a:gridCol w="4154336">
                  <a:extLst>
                    <a:ext uri="{9D8B030D-6E8A-4147-A177-3AD203B41FA5}">
                      <a16:colId xmlns:a16="http://schemas.microsoft.com/office/drawing/2014/main" val="20001"/>
                    </a:ext>
                  </a:extLst>
                </a:gridCol>
                <a:gridCol w="1183789">
                  <a:extLst>
                    <a:ext uri="{9D8B030D-6E8A-4147-A177-3AD203B41FA5}">
                      <a16:colId xmlns:a16="http://schemas.microsoft.com/office/drawing/2014/main" val="20002"/>
                    </a:ext>
                  </a:extLst>
                </a:gridCol>
                <a:gridCol w="872158">
                  <a:extLst>
                    <a:ext uri="{9D8B030D-6E8A-4147-A177-3AD203B41FA5}">
                      <a16:colId xmlns:a16="http://schemas.microsoft.com/office/drawing/2014/main" val="20005"/>
                    </a:ext>
                  </a:extLst>
                </a:gridCol>
                <a:gridCol w="596211">
                  <a:extLst>
                    <a:ext uri="{9D8B030D-6E8A-4147-A177-3AD203B41FA5}">
                      <a16:colId xmlns:a16="http://schemas.microsoft.com/office/drawing/2014/main" val="20006"/>
                    </a:ext>
                  </a:extLst>
                </a:gridCol>
                <a:gridCol w="596211">
                  <a:extLst>
                    <a:ext uri="{9D8B030D-6E8A-4147-A177-3AD203B41FA5}">
                      <a16:colId xmlns:a16="http://schemas.microsoft.com/office/drawing/2014/main" val="3728181447"/>
                    </a:ext>
                  </a:extLst>
                </a:gridCol>
                <a:gridCol w="694907">
                  <a:extLst>
                    <a:ext uri="{9D8B030D-6E8A-4147-A177-3AD203B41FA5}">
                      <a16:colId xmlns:a16="http://schemas.microsoft.com/office/drawing/2014/main" val="20007"/>
                    </a:ext>
                  </a:extLst>
                </a:gridCol>
                <a:gridCol w="2051195">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FS_CHROAM</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09/09/2023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97</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300"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40266" y="2255520"/>
            <a:ext cx="10409593" cy="400303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a:t>
            </a:r>
          </a:p>
          <a:p>
            <a:pPr lvl="1">
              <a:spcBef>
                <a:spcPts val="0"/>
              </a:spcBef>
              <a:spcAft>
                <a:spcPts val="0"/>
              </a:spcAft>
              <a:defRPr/>
            </a:pPr>
            <a:r>
              <a:rPr lang="en-US" altLang="zh-CN" sz="1400" kern="0" dirty="0"/>
              <a:t>9 pCRs for TR 28.827 were approved covering</a:t>
            </a:r>
            <a:endParaRPr lang="en-US" dirty="0">
              <a:effectLst/>
            </a:endParaRPr>
          </a:p>
          <a:p>
            <a:pPr marL="1143000" marR="0" lvl="2" indent="-228600">
              <a:spcBef>
                <a:spcPts val="0"/>
              </a:spcBef>
              <a:spcAft>
                <a:spcPts val="0"/>
              </a:spcAft>
              <a:buFont typeface="Wingdings" panose="05000000000000000000" pitchFamily="2" charset="2"/>
              <a:buChar char=""/>
            </a:pPr>
            <a:r>
              <a:rPr lang="en-GB" sz="1200" dirty="0">
                <a:effectLst/>
                <a:latin typeface="Arial" panose="020B0604020202020204" pitchFamily="34" charset="0"/>
                <a:ea typeface="Times New Roman" panose="02020603050405020304" pitchFamily="18" charset="0"/>
              </a:rPr>
              <a:t>Finalizing evaluation and conclusion</a:t>
            </a:r>
          </a:p>
          <a:p>
            <a:pPr marL="1143000" marR="0" lvl="2" indent="-228600">
              <a:spcBef>
                <a:spcPts val="0"/>
              </a:spcBef>
              <a:spcAft>
                <a:spcPts val="0"/>
              </a:spcAft>
              <a:buFont typeface="Wingdings" panose="05000000000000000000" pitchFamily="2" charset="2"/>
              <a:buChar char=""/>
            </a:pPr>
            <a:r>
              <a:rPr lang="en-GB" sz="1200" dirty="0">
                <a:effectLst/>
                <a:latin typeface="Arial" panose="020B0604020202020204" pitchFamily="34" charset="0"/>
                <a:ea typeface="Times New Roman" panose="02020603050405020304" pitchFamily="18" charset="0"/>
              </a:rPr>
              <a:t>Clarifications and corrections</a:t>
            </a:r>
          </a:p>
          <a:p>
            <a:pPr lvl="1">
              <a:spcBef>
                <a:spcPts val="0"/>
              </a:spcBef>
              <a:spcAft>
                <a:spcPts val="0"/>
              </a:spcAft>
              <a:defRPr/>
            </a:pPr>
            <a:r>
              <a:rPr lang="en-US" altLang="zh-CN" sz="1400" dirty="0">
                <a:latin typeface="Calibri" pitchFamily="34" charset="0"/>
                <a:ea typeface="宋体" pitchFamily="2" charset="-122"/>
                <a:cs typeface="Arial" charset="0"/>
              </a:rPr>
              <a:t>Draft TR 28.827</a:t>
            </a:r>
          </a:p>
          <a:p>
            <a:pPr lvl="1">
              <a:spcBef>
                <a:spcPts val="0"/>
              </a:spcBef>
              <a:spcAft>
                <a:spcPts val="0"/>
              </a:spcAft>
              <a:defRPr/>
            </a:pPr>
            <a:r>
              <a:rPr lang="en-US" altLang="zh-CN" sz="1400" b="1" dirty="0">
                <a:solidFill>
                  <a:srgbClr val="00B050"/>
                </a:solidFill>
                <a:latin typeface="Calibri" pitchFamily="34" charset="0"/>
                <a:ea typeface="宋体" pitchFamily="2" charset="-122"/>
                <a:cs typeface="Arial" charset="0"/>
              </a:rPr>
              <a:t>TR 28.827 for Approval </a:t>
            </a:r>
            <a:r>
              <a:rPr lang="en-US" altLang="zh-CN" sz="1400" dirty="0">
                <a:latin typeface="Calibri" pitchFamily="34" charset="0"/>
                <a:ea typeface="宋体" pitchFamily="2" charset="-122"/>
                <a:cs typeface="Arial" charset="0"/>
              </a:rPr>
              <a:t>(SP‑230933)</a:t>
            </a:r>
          </a:p>
          <a:p>
            <a:pPr lvl="1">
              <a:spcBef>
                <a:spcPts val="0"/>
              </a:spcBef>
              <a:spcAft>
                <a:spcPts val="0"/>
              </a:spcAft>
              <a:defRPr/>
            </a:pPr>
            <a:endParaRPr lang="en-US" altLang="zh-CN" sz="1400" dirty="0">
              <a:latin typeface="Calibri" pitchFamily="34" charset="0"/>
              <a:ea typeface="宋体" pitchFamily="2" charset="-122"/>
              <a:cs typeface="Arial" charset="0"/>
            </a:endParaRP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200"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spcBef>
                <a:spcPts val="0"/>
              </a:spcBef>
              <a:spcAft>
                <a:spcPts val="600"/>
              </a:spcAft>
              <a:defRPr/>
            </a:pPr>
            <a:r>
              <a:rPr lang="en-GB" sz="1400" kern="0" dirty="0"/>
              <a:t>Study concluded,  a new WID is proposed and LS to GSMA</a:t>
            </a:r>
            <a:endParaRPr lang="en-US" sz="1400" kern="0" dirty="0"/>
          </a:p>
        </p:txBody>
      </p:sp>
    </p:spTree>
    <p:extLst>
      <p:ext uri="{BB962C8B-B14F-4D97-AF65-F5344CB8AC3E}">
        <p14:creationId xmlns:p14="http://schemas.microsoft.com/office/powerpoint/2010/main" val="221562381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150162"/>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b="1" dirty="0">
                <a:solidFill>
                  <a:srgbClr val="FF0000"/>
                </a:solidFill>
                <a:highlight>
                  <a:srgbClr val="FFFF00"/>
                </a:highlight>
                <a:cs typeface="Times New Roman" pitchFamily="18" charset="0"/>
              </a:rPr>
              <a:t>	</a:t>
            </a:r>
            <a:r>
              <a:rPr lang="de-DE" altLang="de-DE" sz="2000" b="1" dirty="0">
                <a:solidFill>
                  <a:srgbClr val="FF0000"/>
                </a:solidFill>
                <a:highlight>
                  <a:srgbClr val="FFFF00"/>
                </a:highlight>
              </a:rPr>
              <a:t>Zou Lan (Huawei)	</a:t>
            </a:r>
            <a:r>
              <a:rPr lang="en-GB" altLang="zh-CN" sz="2000" b="1" dirty="0">
                <a:solidFill>
                  <a:srgbClr val="FF0000"/>
                </a:solidFill>
                <a:highlight>
                  <a:srgbClr val="FFFF00"/>
                </a:highlight>
                <a:cs typeface="Times New Roman" pitchFamily="18" charset="0"/>
              </a:rPr>
              <a:t> 		New Chair-Elect 		s</a:t>
            </a:r>
            <a:r>
              <a:rPr lang="en-GB" sz="2000" b="1" dirty="0">
                <a:solidFill>
                  <a:srgbClr val="FF0000"/>
                </a:solidFill>
                <a:highlight>
                  <a:srgbClr val="FFFF00"/>
                </a:highlight>
                <a:ea typeface="宋体" pitchFamily="2" charset="-122"/>
                <a:cs typeface="Times New Roman" pitchFamily="18" charset="0"/>
              </a:rPr>
              <a:t>ince 0</a:t>
            </a:r>
            <a:r>
              <a:rPr lang="en-GB" altLang="zh-CN" sz="2000" b="1" dirty="0">
                <a:solidFill>
                  <a:srgbClr val="FF0000"/>
                </a:solidFill>
                <a:highlight>
                  <a:srgbClr val="FFFF00"/>
                </a:highlight>
                <a:cs typeface="Times New Roman" pitchFamily="18" charset="0"/>
              </a:rPr>
              <a:t>8/2023 </a:t>
            </a:r>
          </a:p>
          <a:p>
            <a:pPr>
              <a:lnSpc>
                <a:spcPct val="90000"/>
              </a:lnSpc>
              <a:buNone/>
            </a:pPr>
            <a:r>
              <a:rPr lang="en-GB" altLang="zh-CN" sz="2000" dirty="0">
                <a:cs typeface="Times New Roman" pitchFamily="18" charset="0"/>
              </a:rPr>
              <a:t>	Thomas Tovinger (Ericsson) 		Outgoing Chair, New VC 	(chair since 08/2015)</a:t>
            </a:r>
            <a:br>
              <a:rPr lang="en-GB" altLang="zh-CN" sz="2000" dirty="0">
                <a:cs typeface="Times New Roman" pitchFamily="18" charset="0"/>
              </a:rPr>
            </a:br>
            <a:r>
              <a:rPr lang="en-GB" altLang="zh-CN" sz="2000" dirty="0">
                <a:cs typeface="Times New Roman" pitchFamily="18" charset="0"/>
              </a:rPr>
              <a:t>Anatoly Andrianov (</a:t>
            </a:r>
            <a:r>
              <a:rPr lang="en-GB" sz="2000" dirty="0">
                <a:cs typeface="Times New Roman" pitchFamily="18" charset="0"/>
              </a:rPr>
              <a:t>Nokia</a:t>
            </a:r>
            <a:r>
              <a:rPr lang="en-GB" altLang="zh-CN" sz="2000" dirty="0">
                <a:cs typeface="Times New Roman" pitchFamily="18" charset="0"/>
              </a:rPr>
              <a:t>) 		New VC 			s</a:t>
            </a:r>
            <a:r>
              <a:rPr lang="en-GB" sz="2000" dirty="0">
                <a:ea typeface="宋体" pitchFamily="2" charset="-122"/>
                <a:cs typeface="Times New Roman" pitchFamily="18" charset="0"/>
              </a:rPr>
              <a:t>ince 0</a:t>
            </a:r>
            <a:r>
              <a:rPr lang="en-GB" altLang="zh-CN" sz="2000" dirty="0">
                <a:cs typeface="Times New Roman" pitchFamily="18" charset="0"/>
              </a:rPr>
              <a:t>8/2023</a:t>
            </a:r>
          </a:p>
          <a:p>
            <a:pPr>
              <a:lnSpc>
                <a:spcPct val="90000"/>
              </a:lnSpc>
              <a:buNone/>
            </a:pPr>
            <a:r>
              <a:rPr lang="fi-FI" sz="2000" kern="0" dirty="0"/>
              <a:t>	Secretary: Mirko </a:t>
            </a:r>
            <a:r>
              <a:rPr lang="fi-FI" sz="2000" kern="0" dirty="0" err="1"/>
              <a:t>Cano</a:t>
            </a:r>
            <a:r>
              <a:rPr lang="fi-FI" sz="2000" kern="0" dirty="0"/>
              <a:t> (MCC Support)				</a:t>
            </a:r>
            <a:r>
              <a:rPr lang="fi-FI" sz="2000" kern="0" dirty="0" err="1"/>
              <a:t>since</a:t>
            </a:r>
            <a:r>
              <a:rPr lang="fi-FI" sz="2000" kern="0" dirty="0"/>
              <a:t> 03/2012</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Vice Chair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r>
              <a:rPr lang="en-GB" altLang="de-DE" sz="2000" b="1" dirty="0">
                <a:solidFill>
                  <a:srgbClr val="FF0000"/>
                </a:solidFill>
                <a:latin typeface="Arial" panose="020B0604020202020204" pitchFamily="34" charset="0"/>
                <a:cs typeface="Arial" panose="020B0604020202020204" pitchFamily="34" charset="0"/>
              </a:rPr>
              <a:t>A warm thanks to our MCC secretary Mirko Cano, to our former Vice Chairs Zou Lan and Gerald Görmer, and our SWG Chair/VC for their always outstanding support to SA5!!</a:t>
            </a: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61257"/>
            <a:ext cx="9657806" cy="1143000"/>
          </a:xfrm>
        </p:spPr>
        <p:txBody>
          <a:bodyPr/>
          <a:lstStyle/>
          <a:p>
            <a:r>
              <a:rPr lang="en-GB" altLang="en-US" b="1" dirty="0">
                <a:solidFill>
                  <a:srgbClr val="00B050"/>
                </a:solidFill>
              </a:rPr>
              <a:t>Rel-18 Study on Time Sensitive Networking charging  (FS_TSNCH)</a:t>
            </a:r>
            <a:br>
              <a:rPr lang="en-GB" altLang="en-US" b="1" dirty="0">
                <a:solidFill>
                  <a:srgbClr val="00B050"/>
                </a:solidFill>
              </a:rPr>
            </a:br>
            <a:endParaRPr lang="en-GB" altLang="en-US" sz="2000" b="1" dirty="0">
              <a:solidFill>
                <a:srgbClr val="00B050"/>
              </a:solidFill>
            </a:endParaRPr>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Time Sensitive Networking charging </a:t>
                      </a: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FS_TSNCH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12/12/2023</a:t>
                      </a:r>
                    </a:p>
                  </a:txBody>
                  <a:tcPr marL="12700" marR="12700" marT="12703"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70 %</a:t>
                      </a: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300"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7" y="2572605"/>
            <a:ext cx="10409592" cy="361513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a:t>
            </a:r>
            <a:endParaRPr lang="en-US" altLang="zh-CN"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5 pCRs for TR 28.839 were approved for introduction of: </a:t>
            </a:r>
          </a:p>
          <a:p>
            <a:pPr lvl="2">
              <a:spcBef>
                <a:spcPts val="0"/>
              </a:spcBef>
              <a:spcAft>
                <a:spcPts val="0"/>
              </a:spcAft>
              <a:defRPr/>
            </a:pPr>
            <a:r>
              <a:rPr lang="en-GB" altLang="zh-CN" sz="1400" dirty="0">
                <a:latin typeface="Calibri" pitchFamily="34" charset="0"/>
                <a:ea typeface="宋体" pitchFamily="2" charset="-122"/>
                <a:cs typeface="Arial" charset="0"/>
              </a:rPr>
              <a:t>Resolving editor's note in solution #1, solution #4 and solution $6 and clarifying solution #2</a:t>
            </a:r>
          </a:p>
          <a:p>
            <a:pPr lvl="2">
              <a:spcBef>
                <a:spcPts val="0"/>
              </a:spcBef>
              <a:spcAft>
                <a:spcPts val="0"/>
              </a:spcAft>
              <a:defRPr/>
            </a:pPr>
            <a:r>
              <a:rPr lang="en-GB" altLang="zh-CN" sz="1400" dirty="0">
                <a:latin typeface="Calibri" pitchFamily="34" charset="0"/>
                <a:ea typeface="宋体" pitchFamily="2" charset="-122"/>
                <a:cs typeface="Arial" charset="0"/>
              </a:rPr>
              <a:t>Adding the key issues and solutions mapping</a:t>
            </a:r>
          </a:p>
          <a:p>
            <a:pPr lvl="2">
              <a:spcBef>
                <a:spcPts val="0"/>
              </a:spcBef>
              <a:spcAft>
                <a:spcPts val="0"/>
              </a:spcAft>
              <a:defRPr/>
            </a:pPr>
            <a:r>
              <a:rPr lang="en-GB" altLang="zh-CN" sz="1400" dirty="0">
                <a:latin typeface="Calibri" pitchFamily="34" charset="0"/>
                <a:ea typeface="宋体" pitchFamily="2" charset="-122"/>
                <a:cs typeface="Arial" charset="0"/>
              </a:rPr>
              <a:t>Adding the evaluation and conclusion.</a:t>
            </a:r>
          </a:p>
          <a:p>
            <a:pPr lvl="1">
              <a:spcBef>
                <a:spcPts val="0"/>
              </a:spcBef>
              <a:spcAft>
                <a:spcPts val="0"/>
              </a:spcAft>
              <a:defRPr/>
            </a:pPr>
            <a:r>
              <a:rPr lang="en-US" altLang="zh-CN" sz="1400" dirty="0">
                <a:latin typeface="Calibri" pitchFamily="34" charset="0"/>
                <a:ea typeface="宋体" pitchFamily="2" charset="-122"/>
                <a:cs typeface="Arial" charset="0"/>
              </a:rPr>
              <a:t>Draft TR 28.839</a:t>
            </a:r>
          </a:p>
          <a:p>
            <a:pPr lvl="1">
              <a:spcBef>
                <a:spcPts val="0"/>
              </a:spcBef>
              <a:spcAft>
                <a:spcPts val="0"/>
              </a:spcAft>
              <a:defRPr/>
            </a:pPr>
            <a:r>
              <a:rPr lang="en-US" altLang="zh-CN" sz="1400" b="1" dirty="0">
                <a:solidFill>
                  <a:srgbClr val="00B050"/>
                </a:solidFill>
                <a:latin typeface="Calibri" pitchFamily="34" charset="0"/>
                <a:ea typeface="宋体" pitchFamily="2" charset="-122"/>
                <a:cs typeface="Arial" charset="0"/>
              </a:rPr>
              <a:t>TR 28.839 for Approval </a:t>
            </a:r>
            <a:r>
              <a:rPr lang="en-US" altLang="zh-CN" sz="1400" dirty="0">
                <a:latin typeface="Calibri" pitchFamily="34" charset="0"/>
                <a:ea typeface="宋体" pitchFamily="2" charset="-122"/>
                <a:cs typeface="Arial" charset="0"/>
              </a:rPr>
              <a:t>(SP‑230932)</a:t>
            </a:r>
          </a:p>
          <a:p>
            <a:pPr lvl="1">
              <a:spcBef>
                <a:spcPts val="0"/>
              </a:spcBef>
              <a:spcAft>
                <a:spcPts val="0"/>
              </a:spcAft>
              <a:defRPr/>
            </a:pPr>
            <a:endParaRPr lang="en-US" altLang="zh-CN" sz="1400" kern="0" dirty="0"/>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spcBef>
                <a:spcPts val="0"/>
              </a:spcBef>
              <a:spcAft>
                <a:spcPts val="600"/>
              </a:spcAft>
              <a:defRPr/>
            </a:pPr>
            <a:r>
              <a:rPr lang="en-GB" sz="1400" kern="0" dirty="0"/>
              <a:t>New WID is proposed for SA#101 meeting</a:t>
            </a:r>
            <a:endParaRPr lang="en-US" sz="1400" kern="0" dirty="0"/>
          </a:p>
        </p:txBody>
      </p:sp>
    </p:spTree>
    <p:extLst>
      <p:ext uri="{BB962C8B-B14F-4D97-AF65-F5344CB8AC3E}">
        <p14:creationId xmlns:p14="http://schemas.microsoft.com/office/powerpoint/2010/main" val="232197126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altLang="en-US" b="1" dirty="0" err="1"/>
              <a:t>FS_CHFSeg</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nvGraphicFramePr>
        <p:xfrm>
          <a:off x="363747" y="1470728"/>
          <a:ext cx="10409592" cy="789229"/>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744656">
                  <a:extLst>
                    <a:ext uri="{9D8B030D-6E8A-4147-A177-3AD203B41FA5}">
                      <a16:colId xmlns:a16="http://schemas.microsoft.com/office/drawing/2014/main" val="1168613165"/>
                    </a:ext>
                  </a:extLst>
                </a:gridCol>
                <a:gridCol w="49987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1100" kern="1200" dirty="0" err="1">
                          <a:solidFill>
                            <a:schemeClr val="dk1"/>
                          </a:solidFill>
                          <a:latin typeface="+mj-lt"/>
                          <a:ea typeface="+mn-ea"/>
                          <a:cs typeface="+mn-cs"/>
                        </a:rPr>
                        <a:t>FS_CHFSeg</a:t>
                      </a:r>
                      <a:endParaRPr lang="en-US" sz="1100" kern="1200" dirty="0">
                        <a:solidFill>
                          <a:schemeClr val="dk1"/>
                        </a:solidFill>
                        <a:latin typeface="+mj-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100" kern="1200" dirty="0">
                          <a:solidFill>
                            <a:schemeClr val="dk1"/>
                          </a:solidFill>
                          <a:latin typeface="+mj-lt"/>
                          <a:ea typeface="+mn-ea"/>
                          <a:cs typeface="+mn-cs"/>
                        </a:rPr>
                        <a:t>12/12/2023</a:t>
                      </a:r>
                    </a:p>
                  </a:txBody>
                  <a:tcPr marL="48003" marR="48003" marT="0" marB="0" anchor="ctr"/>
                </a:tc>
                <a:tc>
                  <a:txBody>
                    <a:bodyPr/>
                    <a:lstStyle/>
                    <a:p>
                      <a:pPr algn="ctr" fontAlgn="t"/>
                      <a:r>
                        <a:rPr lang="en-GB" sz="1100" kern="1200" dirty="0">
                          <a:solidFill>
                            <a:schemeClr val="dk1"/>
                          </a:solidFill>
                          <a:latin typeface="+mj-lt"/>
                          <a:ea typeface="+mn-ea"/>
                          <a:cs typeface="+mn-cs"/>
                        </a:rPr>
                        <a:t>12%</a:t>
                      </a:r>
                    </a:p>
                  </a:txBody>
                  <a:tcPr marL="48003" marR="48003" marT="0" marB="0" anchor="ctr"/>
                </a:tc>
                <a:tc>
                  <a:txBody>
                    <a:bodyPr/>
                    <a:lstStyle/>
                    <a:p>
                      <a:pPr algn="ctr" fontAlgn="t"/>
                      <a:r>
                        <a:rPr lang="en-GB" sz="1100" b="0" i="0" u="none" strike="noStrike" kern="1200" dirty="0">
                          <a:solidFill>
                            <a:srgbClr val="000000"/>
                          </a:solidFill>
                          <a:effectLst/>
                          <a:latin typeface="+mj-lt"/>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j-lt"/>
                          <a:ea typeface="+mn-ea"/>
                          <a:cs typeface="+mn-cs"/>
                        </a:rPr>
                        <a:t>18 %</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6" y="2382976"/>
            <a:ext cx="11311467"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a:t>
            </a:r>
          </a:p>
          <a:p>
            <a:pPr lvl="1">
              <a:spcBef>
                <a:spcPts val="0"/>
              </a:spcBef>
              <a:spcAft>
                <a:spcPts val="0"/>
              </a:spcAft>
              <a:defRPr/>
            </a:pPr>
            <a:r>
              <a:rPr lang="en-US" altLang="zh-CN" sz="1400" dirty="0">
                <a:latin typeface="Calibri" pitchFamily="34" charset="0"/>
                <a:ea typeface="宋体" pitchFamily="2" charset="-122"/>
                <a:cs typeface="Arial" charset="0"/>
              </a:rPr>
              <a:t>3 pCRs for TR 28.840 were approved covering</a:t>
            </a:r>
          </a:p>
          <a:p>
            <a:pPr lvl="2">
              <a:spcBef>
                <a:spcPts val="0"/>
              </a:spcBef>
              <a:spcAft>
                <a:spcPts val="0"/>
              </a:spcAft>
              <a:defRPr/>
            </a:pPr>
            <a:r>
              <a:rPr lang="en-GB" sz="1400" dirty="0">
                <a:latin typeface="Calibri" pitchFamily="34" charset="0"/>
                <a:ea typeface="宋体" pitchFamily="2" charset="-122"/>
                <a:cs typeface="Arial" charset="0"/>
              </a:rPr>
              <a:t>Overview Clause</a:t>
            </a:r>
          </a:p>
          <a:p>
            <a:pPr lvl="2">
              <a:spcBef>
                <a:spcPts val="0"/>
              </a:spcBef>
              <a:spcAft>
                <a:spcPts val="0"/>
              </a:spcAft>
              <a:defRPr/>
            </a:pPr>
            <a:r>
              <a:rPr lang="en-GB" sz="1400" dirty="0">
                <a:latin typeface="Calibri" pitchFamily="34" charset="0"/>
                <a:ea typeface="宋体" pitchFamily="2" charset="-122"/>
                <a:cs typeface="Arial" charset="0"/>
              </a:rPr>
              <a:t>3 CHF Selection Scenarios (NF Consumers Information, SUPI or Group ID, Charging Domain) and Key Issues</a:t>
            </a:r>
          </a:p>
          <a:p>
            <a:pPr lvl="1">
              <a:spcBef>
                <a:spcPts val="0"/>
              </a:spcBef>
              <a:spcAft>
                <a:spcPts val="0"/>
              </a:spcAft>
              <a:defRPr/>
            </a:pPr>
            <a:r>
              <a:rPr lang="en-US" altLang="zh-CN" sz="1400" dirty="0">
                <a:latin typeface="Calibri" pitchFamily="34" charset="0"/>
                <a:ea typeface="宋体" pitchFamily="2" charset="-122"/>
                <a:cs typeface="Arial" charset="0"/>
              </a:rPr>
              <a:t>Draft TR 28.840</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GB" altLang="zh-CN" sz="1400" dirty="0"/>
              <a:t>CHF Selection Solutions and Evaluation</a:t>
            </a:r>
            <a:endParaRPr lang="en-US" altLang="zh-CN" sz="1400" kern="0" dirty="0"/>
          </a:p>
        </p:txBody>
      </p:sp>
    </p:spTree>
    <p:extLst>
      <p:ext uri="{BB962C8B-B14F-4D97-AF65-F5344CB8AC3E}">
        <p14:creationId xmlns:p14="http://schemas.microsoft.com/office/powerpoint/2010/main" val="3156586829"/>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505097" y="229321"/>
            <a:ext cx="9102725" cy="1143000"/>
          </a:xfrm>
        </p:spPr>
        <p:txBody>
          <a:bodyPr/>
          <a:lstStyle/>
          <a:p>
            <a:r>
              <a:rPr lang="en-GB" altLang="en-US" b="1" dirty="0">
                <a:solidFill>
                  <a:srgbClr val="00B050"/>
                </a:solidFill>
              </a:rPr>
              <a:t>Rel-18 Study on Structure of Charging for Verticals  (</a:t>
            </a:r>
            <a:r>
              <a:rPr lang="en-GB" b="1" dirty="0">
                <a:solidFill>
                  <a:srgbClr val="00B050"/>
                </a:solidFill>
              </a:rPr>
              <a:t>FS_SCV</a:t>
            </a:r>
            <a:r>
              <a:rPr lang="en-GB" altLang="en-US" b="1" dirty="0">
                <a:solidFill>
                  <a:srgbClr val="00B050"/>
                </a:solidFill>
              </a:rPr>
              <a:t>)</a:t>
            </a:r>
            <a:br>
              <a:rPr lang="en-GB" altLang="en-US" b="1" dirty="0">
                <a:solidFill>
                  <a:srgbClr val="00B050"/>
                </a:solidFill>
              </a:rPr>
            </a:br>
            <a:endParaRPr lang="en-GB" altLang="en-US" sz="2000" b="1" dirty="0">
              <a:solidFill>
                <a:srgbClr val="00B050"/>
              </a:solidFill>
            </a:endParaRPr>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1168613165"/>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12/12/2023</a:t>
                      </a:r>
                    </a:p>
                  </a:txBody>
                  <a:tcPr marL="48003" marR="48003" marT="0" marB="0" anchor="ctr"/>
                </a:tc>
                <a:tc>
                  <a:txBody>
                    <a:bodyPr/>
                    <a:lstStyle/>
                    <a:p>
                      <a:pPr algn="ctr" fontAlgn="t"/>
                      <a:r>
                        <a:rPr lang="en-GB" sz="800" kern="1200" dirty="0">
                          <a:solidFill>
                            <a:schemeClr val="dk1"/>
                          </a:solidFill>
                          <a:latin typeface="+mn-lt"/>
                          <a:ea typeface="+mn-ea"/>
                          <a:cs typeface="+mn-cs"/>
                        </a:rPr>
                        <a:t>80%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SP-230178</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00B050"/>
                          </a:solidFill>
                          <a:latin typeface="+mn-lt"/>
                          <a:ea typeface="+mn-ea"/>
                          <a:cs typeface="+mn-cs"/>
                        </a:rPr>
                        <a:t>100%</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300"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7" y="2382976"/>
            <a:ext cx="10409592"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 :</a:t>
            </a:r>
          </a:p>
          <a:p>
            <a:pPr lvl="1">
              <a:spcBef>
                <a:spcPts val="0"/>
              </a:spcBef>
              <a:spcAft>
                <a:spcPts val="0"/>
              </a:spcAft>
              <a:defRPr/>
            </a:pPr>
            <a:r>
              <a:rPr lang="en-US" altLang="zh-CN" sz="1400" dirty="0">
                <a:latin typeface="Calibri" pitchFamily="34" charset="0"/>
                <a:ea typeface="宋体" pitchFamily="2" charset="-122"/>
                <a:cs typeface="Arial" charset="0"/>
              </a:rPr>
              <a:t>2 pCRs for TR 28.843 were approved covering</a:t>
            </a:r>
          </a:p>
          <a:p>
            <a:pPr lvl="2">
              <a:spcBef>
                <a:spcPts val="0"/>
              </a:spcBef>
              <a:spcAft>
                <a:spcPts val="0"/>
              </a:spcAft>
              <a:defRPr/>
            </a:pPr>
            <a:r>
              <a:rPr lang="en-GB" sz="1400" dirty="0">
                <a:latin typeface="Calibri" pitchFamily="34" charset="0"/>
                <a:ea typeface="宋体" pitchFamily="2" charset="-122"/>
                <a:cs typeface="Arial" charset="0"/>
              </a:rPr>
              <a:t>clarification on the concept and business roles</a:t>
            </a:r>
          </a:p>
          <a:p>
            <a:pPr lvl="2">
              <a:spcBef>
                <a:spcPts val="0"/>
              </a:spcBef>
              <a:spcAft>
                <a:spcPts val="0"/>
              </a:spcAft>
              <a:defRPr/>
            </a:pPr>
            <a:r>
              <a:rPr lang="en-GB" sz="1400" dirty="0">
                <a:latin typeface="Calibri" pitchFamily="34" charset="0"/>
                <a:ea typeface="宋体" pitchFamily="2" charset="-122"/>
                <a:cs typeface="Arial" charset="0"/>
              </a:rPr>
              <a:t>references and terminologies update </a:t>
            </a:r>
          </a:p>
          <a:p>
            <a:pPr lvl="1">
              <a:spcBef>
                <a:spcPts val="0"/>
              </a:spcBef>
              <a:spcAft>
                <a:spcPts val="0"/>
              </a:spcAft>
              <a:defRPr/>
            </a:pPr>
            <a:r>
              <a:rPr lang="en-US" altLang="zh-CN" sz="1400" dirty="0">
                <a:latin typeface="Calibri" pitchFamily="34" charset="0"/>
                <a:ea typeface="宋体" pitchFamily="2" charset="-122"/>
                <a:cs typeface="Arial" charset="0"/>
              </a:rPr>
              <a:t>Draft TR 28.843</a:t>
            </a:r>
          </a:p>
          <a:p>
            <a:pPr lvl="1">
              <a:spcBef>
                <a:spcPts val="0"/>
              </a:spcBef>
              <a:spcAft>
                <a:spcPts val="0"/>
              </a:spcAft>
              <a:defRPr/>
            </a:pPr>
            <a:r>
              <a:rPr lang="en-US" altLang="zh-CN" sz="1400" b="1" dirty="0">
                <a:solidFill>
                  <a:srgbClr val="00B050"/>
                </a:solidFill>
                <a:latin typeface="Calibri" pitchFamily="34" charset="0"/>
                <a:ea typeface="宋体" pitchFamily="2" charset="-122"/>
                <a:cs typeface="Arial" charset="0"/>
              </a:rPr>
              <a:t>TR 28.843 for Approval </a:t>
            </a:r>
            <a:r>
              <a:rPr lang="en-US" altLang="zh-CN" sz="1400" dirty="0">
                <a:latin typeface="Calibri" pitchFamily="34" charset="0"/>
                <a:ea typeface="宋体" pitchFamily="2" charset="-122"/>
                <a:cs typeface="Arial" charset="0"/>
              </a:rPr>
              <a:t>(SP‑230934)</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GB" sz="1400" dirty="0"/>
              <a:t>New WID is proposed for SA#101 meeting</a:t>
            </a:r>
            <a:endParaRPr lang="en-US" sz="1400" dirty="0"/>
          </a:p>
        </p:txBody>
      </p:sp>
    </p:spTree>
    <p:extLst>
      <p:ext uri="{BB962C8B-B14F-4D97-AF65-F5344CB8AC3E}">
        <p14:creationId xmlns:p14="http://schemas.microsoft.com/office/powerpoint/2010/main" val="134663544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FS_5GSAT_CH</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12/12/2023</a:t>
                      </a:r>
                    </a:p>
                  </a:txBody>
                  <a:tcPr marL="48003" marR="48003" marT="0" marB="0" anchor="ctr"/>
                </a:tc>
                <a:tc>
                  <a:txBody>
                    <a:bodyPr/>
                    <a:lstStyle/>
                    <a:p>
                      <a:pPr algn="ctr" fontAlgn="t"/>
                      <a:r>
                        <a:rPr lang="en-GB" sz="800" kern="1200" dirty="0">
                          <a:solidFill>
                            <a:schemeClr val="dk1"/>
                          </a:solidFill>
                          <a:latin typeface="+mn-lt"/>
                          <a:ea typeface="+mn-ea"/>
                          <a:cs typeface="+mn-cs"/>
                        </a:rPr>
                        <a:t>30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80 %</a:t>
                      </a:r>
                    </a:p>
                  </a:txBody>
                  <a:tcPr marL="48003" marR="48003" marT="0" marB="0" anchor="ctr"/>
                </a:tc>
                <a:tc>
                  <a:txBody>
                    <a:bodyPr/>
                    <a:lstStyle/>
                    <a:p>
                      <a:pPr algn="ctr">
                        <a:lnSpc>
                          <a:spcPct val="107000"/>
                        </a:lnSpc>
                        <a:spcAft>
                          <a:spcPts val="800"/>
                        </a:spcAft>
                      </a:pPr>
                      <a:r>
                        <a:rPr lang="en-GB" sz="1300" dirty="0">
                          <a:solidFill>
                            <a:srgbClr val="FF0000"/>
                          </a:solidFill>
                        </a:rPr>
                        <a:t>New WID for approval</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7" y="2261056"/>
            <a:ext cx="11311467" cy="413974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 :</a:t>
            </a:r>
          </a:p>
          <a:p>
            <a:pPr lvl="1">
              <a:spcBef>
                <a:spcPts val="0"/>
              </a:spcBef>
              <a:spcAft>
                <a:spcPts val="0"/>
              </a:spcAft>
              <a:defRPr/>
            </a:pPr>
            <a:r>
              <a:rPr lang="en-US" altLang="zh-CN" sz="1400" dirty="0">
                <a:latin typeface="Calibri" pitchFamily="34" charset="0"/>
                <a:ea typeface="宋体" pitchFamily="2" charset="-122"/>
                <a:cs typeface="Arial" charset="0"/>
              </a:rPr>
              <a:t>11 pCRs for TR 28.844 were approved covering</a:t>
            </a:r>
          </a:p>
          <a:p>
            <a:pPr lvl="2">
              <a:spcBef>
                <a:spcPts val="0"/>
              </a:spcBef>
              <a:spcAft>
                <a:spcPts val="0"/>
              </a:spcAft>
              <a:defRPr/>
            </a:pPr>
            <a:r>
              <a:rPr lang="en-GB" sz="1400" dirty="0">
                <a:latin typeface="Calibri" pitchFamily="34" charset="0"/>
                <a:ea typeface="宋体" pitchFamily="2" charset="-122"/>
                <a:cs typeface="Arial" charset="0"/>
              </a:rPr>
              <a:t>Converged Charging satellite backhaul Solution Update </a:t>
            </a:r>
          </a:p>
          <a:p>
            <a:pPr lvl="2">
              <a:spcBef>
                <a:spcPts val="0"/>
              </a:spcBef>
              <a:spcAft>
                <a:spcPts val="0"/>
              </a:spcAft>
              <a:defRPr/>
            </a:pPr>
            <a:r>
              <a:rPr lang="en-GB" sz="1400" dirty="0">
                <a:latin typeface="Calibri" pitchFamily="34" charset="0"/>
                <a:ea typeface="宋体" pitchFamily="2" charset="-122"/>
                <a:cs typeface="Arial" charset="0"/>
              </a:rPr>
              <a:t>Satellite backhaul Key Issue</a:t>
            </a:r>
          </a:p>
          <a:p>
            <a:pPr lvl="2">
              <a:spcBef>
                <a:spcPts val="0"/>
              </a:spcBef>
              <a:spcAft>
                <a:spcPts val="0"/>
              </a:spcAft>
              <a:defRPr/>
            </a:pPr>
            <a:r>
              <a:rPr lang="en-GB" sz="1400" dirty="0">
                <a:latin typeface="Calibri" pitchFamily="34" charset="0"/>
                <a:ea typeface="宋体" pitchFamily="2" charset="-122"/>
                <a:cs typeface="Arial" charset="0"/>
              </a:rPr>
              <a:t>Add solution on charging for 5G connection via satellite access, </a:t>
            </a:r>
            <a:r>
              <a:rPr lang="it-IT" sz="1400" dirty="0">
                <a:latin typeface="Calibri" pitchFamily="34" charset="0"/>
                <a:ea typeface="宋体" pitchFamily="2" charset="-122"/>
                <a:cs typeface="Arial" charset="0"/>
              </a:rPr>
              <a:t>5G data connectivity via satellite access, </a:t>
            </a:r>
            <a:endParaRPr lang="en-GB" sz="1400" dirty="0">
              <a:latin typeface="Calibri" pitchFamily="34" charset="0"/>
              <a:ea typeface="宋体" pitchFamily="2" charset="-122"/>
              <a:cs typeface="Arial" charset="0"/>
            </a:endParaRPr>
          </a:p>
          <a:p>
            <a:pPr lvl="2">
              <a:spcBef>
                <a:spcPts val="0"/>
              </a:spcBef>
              <a:spcAft>
                <a:spcPts val="0"/>
              </a:spcAft>
              <a:defRPr/>
            </a:pPr>
            <a:r>
              <a:rPr lang="en-GB" sz="1400" dirty="0">
                <a:latin typeface="Calibri" pitchFamily="34" charset="0"/>
                <a:ea typeface="宋体" pitchFamily="2" charset="-122"/>
                <a:cs typeface="Arial" charset="0"/>
              </a:rPr>
              <a:t>Update solutions for satellite backhaul charging</a:t>
            </a:r>
          </a:p>
          <a:p>
            <a:pPr lvl="2">
              <a:spcBef>
                <a:spcPts val="0"/>
              </a:spcBef>
              <a:spcAft>
                <a:spcPts val="0"/>
              </a:spcAft>
              <a:defRPr/>
            </a:pPr>
            <a:r>
              <a:rPr lang="en-GB" sz="1400" dirty="0">
                <a:latin typeface="Calibri" pitchFamily="34" charset="0"/>
                <a:ea typeface="宋体" pitchFamily="2" charset="-122"/>
                <a:cs typeface="Arial" charset="0"/>
              </a:rPr>
              <a:t>Resolve EN of edge computing charging with satellite backhaul</a:t>
            </a:r>
          </a:p>
          <a:p>
            <a:pPr lvl="2">
              <a:spcBef>
                <a:spcPts val="0"/>
              </a:spcBef>
              <a:spcAft>
                <a:spcPts val="0"/>
              </a:spcAft>
              <a:defRPr/>
            </a:pPr>
            <a:r>
              <a:rPr lang="en-GB" sz="1400" dirty="0">
                <a:latin typeface="Calibri" pitchFamily="34" charset="0"/>
                <a:ea typeface="宋体" pitchFamily="2" charset="-122"/>
                <a:cs typeface="Arial" charset="0"/>
              </a:rPr>
              <a:t>Add solutions for satellite access charging, edge computing charging with satellite backhaul, SSC-to-SSC communications via satellite backhaul and EAS on-board deployment charging</a:t>
            </a:r>
          </a:p>
          <a:p>
            <a:pPr lvl="2">
              <a:spcBef>
                <a:spcPts val="0"/>
              </a:spcBef>
              <a:spcAft>
                <a:spcPts val="0"/>
              </a:spcAft>
              <a:defRPr/>
            </a:pPr>
            <a:r>
              <a:rPr lang="en-GB" sz="1400" dirty="0">
                <a:latin typeface="Calibri" pitchFamily="34" charset="0"/>
                <a:ea typeface="宋体" pitchFamily="2" charset="-122"/>
                <a:cs typeface="Arial" charset="0"/>
              </a:rPr>
              <a:t>Add Evaluation for satellite access charging and for satellite backhaul charging</a:t>
            </a:r>
          </a:p>
          <a:p>
            <a:pPr lvl="2">
              <a:spcBef>
                <a:spcPts val="0"/>
              </a:spcBef>
              <a:spcAft>
                <a:spcPts val="0"/>
              </a:spcAft>
              <a:defRPr/>
            </a:pPr>
            <a:r>
              <a:rPr lang="en-GB" sz="1400" dirty="0">
                <a:latin typeface="Calibri" pitchFamily="34" charset="0"/>
                <a:ea typeface="宋体" pitchFamily="2" charset="-122"/>
                <a:cs typeface="Arial" charset="0"/>
              </a:rPr>
              <a:t>Add Conclusion for satellite backhaul charging</a:t>
            </a:r>
          </a:p>
          <a:p>
            <a:pPr lvl="1">
              <a:spcBef>
                <a:spcPts val="0"/>
              </a:spcBef>
              <a:spcAft>
                <a:spcPts val="0"/>
              </a:spcAft>
              <a:defRPr/>
            </a:pPr>
            <a:r>
              <a:rPr lang="en-US" altLang="zh-CN" sz="1400" dirty="0">
                <a:latin typeface="Calibri" pitchFamily="34" charset="0"/>
                <a:ea typeface="宋体" pitchFamily="2" charset="-122"/>
                <a:cs typeface="Arial" charset="0"/>
              </a:rPr>
              <a:t>Draft TR 28.844</a:t>
            </a:r>
          </a:p>
          <a:p>
            <a:pPr lvl="1">
              <a:spcBef>
                <a:spcPts val="0"/>
              </a:spcBef>
              <a:spcAft>
                <a:spcPts val="0"/>
              </a:spcAft>
              <a:defRPr/>
            </a:pPr>
            <a:r>
              <a:rPr lang="en-US" altLang="zh-CN" sz="1400" b="1" dirty="0">
                <a:latin typeface="Calibri" pitchFamily="34" charset="0"/>
                <a:ea typeface="宋体" pitchFamily="2" charset="-122"/>
                <a:cs typeface="Arial" charset="0"/>
              </a:rPr>
              <a:t>TR 28.844 for Information </a:t>
            </a:r>
            <a:r>
              <a:rPr lang="en-US" altLang="zh-CN" sz="1400" dirty="0">
                <a:latin typeface="Calibri" pitchFamily="34" charset="0"/>
                <a:ea typeface="宋体" pitchFamily="2" charset="-122"/>
                <a:cs typeface="Arial" charset="0"/>
              </a:rPr>
              <a:t>(S5‑230935)</a:t>
            </a: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Drafting solutions and evaluation for the study</a:t>
            </a:r>
            <a:r>
              <a:rPr lang="en-US" altLang="zh-CN" sz="1400" dirty="0"/>
              <a:t>, </a:t>
            </a:r>
            <a:r>
              <a:rPr lang="en-GB" sz="1400" dirty="0"/>
              <a:t>new WID is proposed for SA#101 meeting</a:t>
            </a:r>
            <a:endParaRPr lang="en-US" sz="1400" dirty="0"/>
          </a:p>
          <a:p>
            <a:pPr lvl="1">
              <a:defRPr/>
            </a:pPr>
            <a:endParaRPr lang="en-US" altLang="zh-CN" sz="1400" kern="0" dirty="0"/>
          </a:p>
        </p:txBody>
      </p:sp>
    </p:spTree>
    <p:extLst>
      <p:ext uri="{BB962C8B-B14F-4D97-AF65-F5344CB8AC3E}">
        <p14:creationId xmlns:p14="http://schemas.microsoft.com/office/powerpoint/2010/main" val="298138824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710057" cy="1143000"/>
          </a:xfrm>
        </p:spPr>
        <p:txBody>
          <a:bodyPr/>
          <a:lstStyle/>
          <a:p>
            <a:r>
              <a:rPr lang="en-GB" altLang="en-US" b="1" dirty="0"/>
              <a:t>Rel-18 Study (</a:t>
            </a:r>
            <a:r>
              <a:rPr lang="en-GB" b="1" dirty="0" err="1"/>
              <a:t>FS_Ranging_SL_CH</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17021">
                  <a:extLst>
                    <a:ext uri="{9D8B030D-6E8A-4147-A177-3AD203B41FA5}">
                      <a16:colId xmlns:a16="http://schemas.microsoft.com/office/drawing/2014/main" val="1168613165"/>
                    </a:ext>
                  </a:extLst>
                </a:gridCol>
                <a:gridCol w="627512">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1080009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Charging Aspects of Ranging and </a:t>
                      </a:r>
                      <a:r>
                        <a:rPr lang="en-GB" sz="1200" b="1" i="0" u="none" strike="noStrike" kern="1200" dirty="0" err="1">
                          <a:solidFill>
                            <a:srgbClr val="0000FF"/>
                          </a:solidFill>
                          <a:effectLst/>
                          <a:latin typeface="Arial" panose="020B0604020202020204" pitchFamily="34" charset="0"/>
                          <a:ea typeface="+mn-ea"/>
                          <a:cs typeface="+mn-cs"/>
                        </a:rPr>
                        <a:t>Sidelink</a:t>
                      </a:r>
                      <a:r>
                        <a:rPr lang="en-GB" sz="1200" b="1" i="0" u="none" strike="noStrike" kern="1200" dirty="0">
                          <a:solidFill>
                            <a:srgbClr val="0000FF"/>
                          </a:solidFill>
                          <a:effectLst/>
                          <a:latin typeface="Arial" panose="020B0604020202020204" pitchFamily="34" charset="0"/>
                          <a:ea typeface="+mn-ea"/>
                          <a:cs typeface="+mn-cs"/>
                        </a:rPr>
                        <a:t> Positioning </a:t>
                      </a:r>
                    </a:p>
                  </a:txBody>
                  <a:tcPr marL="9525" marR="9525" marT="9525" marB="9525" anchor="ctr"/>
                </a:tc>
                <a:tc>
                  <a:txBody>
                    <a:bodyPr/>
                    <a:lstStyle/>
                    <a:p>
                      <a:pPr marL="0" algn="ctr" defTabSz="914296" rtl="0" eaLnBrk="1" fontAlgn="t" latinLnBrk="0" hangingPunct="1"/>
                      <a:r>
                        <a:rPr lang="en-US" sz="900" kern="1200">
                          <a:solidFill>
                            <a:schemeClr val="dk1"/>
                          </a:solidFill>
                          <a:latin typeface="+mn-lt"/>
                          <a:ea typeface="+mn-ea"/>
                          <a:cs typeface="+mn-cs"/>
                        </a:rPr>
                        <a:t>FS_Ranging_SL_CH</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12/12/2023</a:t>
                      </a:r>
                    </a:p>
                  </a:txBody>
                  <a:tcPr marL="48003" marR="48003" marT="0" marB="0" anchor="ctr"/>
                </a:tc>
                <a:tc>
                  <a:txBody>
                    <a:bodyPr/>
                    <a:lstStyle/>
                    <a:p>
                      <a:pPr algn="ctr" fontAlgn="t"/>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SP-230622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15 %</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6" y="2382976"/>
            <a:ext cx="11311467"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SA#100 :</a:t>
            </a:r>
          </a:p>
          <a:p>
            <a:pPr lvl="1">
              <a:spcBef>
                <a:spcPts val="0"/>
              </a:spcBef>
              <a:spcAft>
                <a:spcPts val="0"/>
              </a:spcAft>
              <a:defRPr/>
            </a:pPr>
            <a:r>
              <a:rPr lang="en-US" altLang="zh-CN" sz="1400" dirty="0">
                <a:latin typeface="Calibri" pitchFamily="34" charset="0"/>
                <a:ea typeface="宋体" pitchFamily="2" charset="-122"/>
                <a:cs typeface="Arial" charset="0"/>
              </a:rPr>
              <a:t>11 pCRs for TR 28.845 were approved covering</a:t>
            </a:r>
          </a:p>
          <a:p>
            <a:pPr lvl="2">
              <a:spcBef>
                <a:spcPts val="0"/>
              </a:spcBef>
              <a:spcAft>
                <a:spcPts val="0"/>
              </a:spcAft>
              <a:defRPr/>
            </a:pPr>
            <a:r>
              <a:rPr lang="en-GB" sz="1400" dirty="0">
                <a:latin typeface="Calibri" pitchFamily="34" charset="0"/>
                <a:ea typeface="宋体" pitchFamily="2" charset="-122"/>
                <a:cs typeface="Arial" charset="0"/>
              </a:rPr>
              <a:t>Initial skeleton</a:t>
            </a:r>
          </a:p>
          <a:p>
            <a:pPr lvl="2">
              <a:spcBef>
                <a:spcPts val="0"/>
              </a:spcBef>
              <a:spcAft>
                <a:spcPts val="0"/>
              </a:spcAft>
              <a:defRPr/>
            </a:pPr>
            <a:r>
              <a:rPr lang="en-US" sz="1400" dirty="0">
                <a:latin typeface="Calibri" pitchFamily="34" charset="0"/>
                <a:ea typeface="宋体" pitchFamily="2" charset="-122"/>
                <a:cs typeface="Arial" charset="0"/>
              </a:rPr>
              <a:t>Update on skeleton, Scope, Reference, </a:t>
            </a:r>
            <a:r>
              <a:rPr lang="en-GB" sz="1400" dirty="0">
                <a:latin typeface="Calibri" pitchFamily="34" charset="0"/>
                <a:ea typeface="宋体" pitchFamily="2" charset="-122"/>
                <a:cs typeface="Arial" charset="0"/>
              </a:rPr>
              <a:t>terms, symbols and abbreviations</a:t>
            </a:r>
            <a:endParaRPr lang="en-US" sz="1400" dirty="0">
              <a:latin typeface="Calibri" pitchFamily="34" charset="0"/>
              <a:ea typeface="宋体" pitchFamily="2" charset="-122"/>
              <a:cs typeface="Arial" charset="0"/>
            </a:endParaRPr>
          </a:p>
          <a:p>
            <a:pPr lvl="2">
              <a:spcBef>
                <a:spcPts val="0"/>
              </a:spcBef>
              <a:spcAft>
                <a:spcPts val="0"/>
              </a:spcAft>
              <a:defRPr/>
            </a:pPr>
            <a:r>
              <a:rPr lang="en-US" sz="1400" dirty="0">
                <a:latin typeface="Calibri" pitchFamily="34" charset="0"/>
                <a:ea typeface="宋体" pitchFamily="2" charset="-122"/>
                <a:cs typeface="Arial" charset="0"/>
              </a:rPr>
              <a:t>Update on overview and business roles</a:t>
            </a:r>
          </a:p>
          <a:p>
            <a:pPr lvl="2">
              <a:spcBef>
                <a:spcPts val="0"/>
              </a:spcBef>
              <a:spcAft>
                <a:spcPts val="0"/>
              </a:spcAft>
              <a:defRPr/>
            </a:pPr>
            <a:r>
              <a:rPr lang="en-GB" sz="1400" dirty="0">
                <a:latin typeface="Calibri" pitchFamily="34" charset="0"/>
                <a:ea typeface="宋体" pitchFamily="2" charset="-122"/>
                <a:cs typeface="Arial" charset="0"/>
              </a:rPr>
              <a:t>Add charging scenarios and key issues for Ranging </a:t>
            </a:r>
            <a:r>
              <a:rPr lang="en-GB" sz="1400" dirty="0" err="1">
                <a:latin typeface="Calibri" pitchFamily="34" charset="0"/>
                <a:ea typeface="宋体" pitchFamily="2" charset="-122"/>
                <a:cs typeface="Arial" charset="0"/>
              </a:rPr>
              <a:t>Sidelink</a:t>
            </a:r>
            <a:r>
              <a:rPr lang="en-GB" sz="1400" dirty="0">
                <a:latin typeface="Calibri" pitchFamily="34" charset="0"/>
                <a:ea typeface="宋体" pitchFamily="2" charset="-122"/>
                <a:cs typeface="Arial" charset="0"/>
              </a:rPr>
              <a:t> Positioning UE Discovery</a:t>
            </a:r>
          </a:p>
          <a:p>
            <a:pPr lvl="2">
              <a:spcBef>
                <a:spcPts val="0"/>
              </a:spcBef>
              <a:spcAft>
                <a:spcPts val="0"/>
              </a:spcAft>
              <a:defRPr/>
            </a:pPr>
            <a:r>
              <a:rPr lang="en-GB" sz="1400" dirty="0">
                <a:latin typeface="Calibri" pitchFamily="34" charset="0"/>
                <a:ea typeface="宋体" pitchFamily="2" charset="-122"/>
                <a:cs typeface="Arial" charset="0"/>
              </a:rPr>
              <a:t>Add charging scenarios and key issues for UE positioning assisted by </a:t>
            </a:r>
            <a:r>
              <a:rPr lang="en-GB" sz="1400" dirty="0" err="1">
                <a:latin typeface="Calibri" pitchFamily="34" charset="0"/>
                <a:ea typeface="宋体" pitchFamily="2" charset="-122"/>
                <a:cs typeface="Arial" charset="0"/>
              </a:rPr>
              <a:t>Sidelink</a:t>
            </a:r>
            <a:r>
              <a:rPr lang="en-GB" sz="1400" dirty="0">
                <a:latin typeface="Calibri" pitchFamily="34" charset="0"/>
                <a:ea typeface="宋体" pitchFamily="2" charset="-122"/>
                <a:cs typeface="Arial" charset="0"/>
              </a:rPr>
              <a:t> Positioning and involving 5GC</a:t>
            </a:r>
          </a:p>
          <a:p>
            <a:pPr lvl="2">
              <a:spcBef>
                <a:spcPts val="0"/>
              </a:spcBef>
              <a:spcAft>
                <a:spcPts val="0"/>
              </a:spcAft>
              <a:defRPr/>
            </a:pPr>
            <a:r>
              <a:rPr lang="en-GB" sz="1400" dirty="0">
                <a:latin typeface="Calibri" pitchFamily="34" charset="0"/>
                <a:ea typeface="宋体" pitchFamily="2" charset="-122"/>
                <a:cs typeface="Arial" charset="0"/>
              </a:rPr>
              <a:t>Add charging scenarios and key issues for UE only </a:t>
            </a:r>
            <a:r>
              <a:rPr lang="en-GB" sz="1400" dirty="0" err="1">
                <a:latin typeface="Calibri" pitchFamily="34" charset="0"/>
                <a:ea typeface="宋体" pitchFamily="2" charset="-122"/>
                <a:cs typeface="Arial" charset="0"/>
              </a:rPr>
              <a:t>Sidelink</a:t>
            </a:r>
            <a:r>
              <a:rPr lang="en-GB" sz="1400" dirty="0">
                <a:latin typeface="Calibri" pitchFamily="34" charset="0"/>
                <a:ea typeface="宋体" pitchFamily="2" charset="-122"/>
                <a:cs typeface="Arial" charset="0"/>
              </a:rPr>
              <a:t> Positioning for Target UE using Located UE</a:t>
            </a:r>
            <a:endParaRPr lang="en-US" sz="1400" dirty="0">
              <a:latin typeface="Calibri" pitchFamily="34" charset="0"/>
              <a:ea typeface="宋体" pitchFamily="2" charset="-122"/>
              <a:cs typeface="Arial" charset="0"/>
            </a:endParaRPr>
          </a:p>
          <a:p>
            <a:pPr lvl="2">
              <a:spcBef>
                <a:spcPts val="0"/>
              </a:spcBef>
              <a:spcAft>
                <a:spcPts val="0"/>
              </a:spcAft>
              <a:defRPr/>
            </a:pPr>
            <a:r>
              <a:rPr lang="en-US" sz="1400" dirty="0">
                <a:latin typeface="Calibri" pitchFamily="34" charset="0"/>
                <a:ea typeface="宋体" pitchFamily="2" charset="-122"/>
                <a:cs typeface="Arial" charset="0"/>
              </a:rPr>
              <a:t>Add </a:t>
            </a:r>
            <a:r>
              <a:rPr lang="en-GB" sz="1400" dirty="0">
                <a:latin typeface="Calibri" pitchFamily="34" charset="0"/>
                <a:ea typeface="宋体" pitchFamily="2" charset="-122"/>
                <a:cs typeface="Arial" charset="0"/>
              </a:rPr>
              <a:t>charging scenarios and key issues for Ranging SL Positioning service exposure</a:t>
            </a:r>
            <a:endParaRPr lang="en-US"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Draft TR 28.845</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Key Issues details and solutions</a:t>
            </a:r>
            <a:endParaRPr lang="en-US" altLang="zh-CN" sz="1400" kern="0" dirty="0"/>
          </a:p>
        </p:txBody>
      </p:sp>
    </p:spTree>
    <p:extLst>
      <p:ext uri="{BB962C8B-B14F-4D97-AF65-F5344CB8AC3E}">
        <p14:creationId xmlns:p14="http://schemas.microsoft.com/office/powerpoint/2010/main" val="66826209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SA#101</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61075176"/>
              </p:ext>
            </p:extLst>
          </p:nvPr>
        </p:nvGraphicFramePr>
        <p:xfrm>
          <a:off x="661595" y="2131921"/>
          <a:ext cx="10651674" cy="2978763"/>
        </p:xfrm>
        <a:graphic>
          <a:graphicData uri="http://schemas.openxmlformats.org/drawingml/2006/table">
            <a:tbl>
              <a:tblPr/>
              <a:tblGrid>
                <a:gridCol w="1281505">
                  <a:extLst>
                    <a:ext uri="{9D8B030D-6E8A-4147-A177-3AD203B41FA5}">
                      <a16:colId xmlns:a16="http://schemas.microsoft.com/office/drawing/2014/main" val="20000"/>
                    </a:ext>
                  </a:extLst>
                </a:gridCol>
                <a:gridCol w="7799088">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SP-230931</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kern="1200" dirty="0">
                          <a:solidFill>
                            <a:schemeClr val="tx1"/>
                          </a:solidFill>
                          <a:effectLst/>
                          <a:latin typeface="+mn-lt"/>
                          <a:ea typeface="+mn-ea"/>
                          <a:cs typeface="+mn-cs"/>
                        </a:rPr>
                        <a:t>Presentation of TS 28.203 Network Slice Admission Control charging in the 5G System (5GS)</a:t>
                      </a:r>
                      <a:endParaRPr lang="fr-FR" sz="14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Information</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44807358"/>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SP-230933</a:t>
                      </a:r>
                    </a:p>
                    <a:p>
                      <a:pPr marL="0" marR="0" algn="ctr" defTabSz="1219170" rtl="0" eaLnBrk="1" latinLnBrk="0" hangingPunct="1">
                        <a:spcBef>
                          <a:spcPts val="0"/>
                        </a:spcBef>
                        <a:spcAft>
                          <a:spcPts val="0"/>
                        </a:spcAft>
                      </a:pPr>
                      <a:endParaRPr lang="en-US" sz="14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kern="1200" dirty="0">
                          <a:solidFill>
                            <a:schemeClr val="tx1"/>
                          </a:solidFill>
                          <a:effectLst/>
                          <a:latin typeface="+mn-lt"/>
                          <a:ea typeface="+mn-ea"/>
                          <a:cs typeface="+mn-cs"/>
                        </a:rPr>
                        <a:t>Presentation of TR 28.827 Study on 5G charging for additional roaming scenarios and actors</a:t>
                      </a:r>
                      <a:endParaRPr lang="fr-FR" sz="14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Approval</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9391194"/>
                  </a:ext>
                </a:extLst>
              </a:tr>
              <a:tr h="486137">
                <a:tc>
                  <a:txBody>
                    <a:bodyPr/>
                    <a:lstStyle/>
                    <a:p>
                      <a:pPr marL="0" marR="0" algn="ctr" defTabSz="1219170" rtl="0" eaLnBrk="1" latinLnBrk="0" hangingPunct="1">
                        <a:spcBef>
                          <a:spcPts val="0"/>
                        </a:spcBef>
                        <a:spcAft>
                          <a:spcPts val="0"/>
                        </a:spcAft>
                      </a:pPr>
                      <a:r>
                        <a:rPr lang="en-US" sz="1400" kern="1200" dirty="0">
                          <a:solidFill>
                            <a:schemeClr val="tx1"/>
                          </a:solidFill>
                          <a:effectLst/>
                          <a:latin typeface="+mn-lt"/>
                          <a:ea typeface="+mn-ea"/>
                          <a:cs typeface="+mn-cs"/>
                        </a:rPr>
                        <a:t>SP-230932</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US" sz="1400" kern="1200" dirty="0">
                          <a:solidFill>
                            <a:schemeClr val="tx1"/>
                          </a:solidFill>
                          <a:effectLst/>
                          <a:latin typeface="+mn-lt"/>
                          <a:ea typeface="+mn-ea"/>
                          <a:cs typeface="+mn-cs"/>
                        </a:rPr>
                        <a:t>Presentation of TR 28.839 </a:t>
                      </a:r>
                      <a:r>
                        <a:rPr lang="en-GB" sz="1400" kern="1200" dirty="0">
                          <a:solidFill>
                            <a:schemeClr val="tx1"/>
                          </a:solidFill>
                          <a:effectLst/>
                          <a:latin typeface="+mn-lt"/>
                          <a:ea typeface="+mn-ea"/>
                          <a:cs typeface="+mn-cs"/>
                        </a:rPr>
                        <a:t>Study on charging aspects for time sensitive networking</a:t>
                      </a:r>
                      <a:endParaRPr lang="fr-FR" sz="14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Approval</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r h="571093">
                <a:tc>
                  <a:txBody>
                    <a:bodyPr/>
                    <a:lstStyle/>
                    <a:p>
                      <a:pPr marL="0" marR="0" algn="ctr" defTabSz="1219170" rtl="0" eaLnBrk="1" latinLnBrk="0" hangingPunct="1">
                        <a:spcBef>
                          <a:spcPts val="0"/>
                        </a:spcBef>
                        <a:spcAft>
                          <a:spcPts val="0"/>
                        </a:spcAft>
                      </a:pPr>
                      <a:r>
                        <a:rPr lang="en-US" sz="1400" kern="1200" dirty="0">
                          <a:solidFill>
                            <a:schemeClr val="tx1"/>
                          </a:solidFill>
                          <a:effectLst/>
                          <a:latin typeface="+mn-lt"/>
                          <a:ea typeface="+mn-ea"/>
                          <a:cs typeface="+mn-cs"/>
                        </a:rPr>
                        <a:t>SP-230934</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kern="1200" dirty="0">
                          <a:solidFill>
                            <a:schemeClr val="tx1"/>
                          </a:solidFill>
                          <a:effectLst/>
                          <a:latin typeface="+mn-lt"/>
                          <a:ea typeface="+mn-ea"/>
                          <a:cs typeface="+mn-cs"/>
                        </a:rPr>
                        <a:t>Presentation of TR 28.843 Study on Structure of Charging for Verticals</a:t>
                      </a:r>
                      <a:endParaRPr lang="fr-FR" sz="14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Approval</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9241134"/>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SP-230935</a:t>
                      </a:r>
                    </a:p>
                    <a:p>
                      <a:pPr marL="0" marR="0" algn="ctr" defTabSz="1219170" rtl="0" eaLnBrk="1" latinLnBrk="0" hangingPunct="1">
                        <a:spcBef>
                          <a:spcPts val="0"/>
                        </a:spcBef>
                        <a:spcAft>
                          <a:spcPts val="0"/>
                        </a:spcAft>
                      </a:pPr>
                      <a:endParaRPr lang="en-US" sz="14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kern="1200" dirty="0">
                          <a:solidFill>
                            <a:schemeClr val="tx1"/>
                          </a:solidFill>
                          <a:effectLst/>
                          <a:latin typeface="+mn-lt"/>
                          <a:ea typeface="+mn-ea"/>
                          <a:cs typeface="+mn-cs"/>
                        </a:rPr>
                        <a:t>Presentation of TR 28.844 Study on charging aspects of satellite in 5GS</a:t>
                      </a:r>
                      <a:endParaRPr lang="fr-FR" sz="14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fr-FR" sz="1400" kern="1200" dirty="0">
                          <a:solidFill>
                            <a:schemeClr val="tx1"/>
                          </a:solidFill>
                          <a:effectLst/>
                          <a:latin typeface="+mn-lt"/>
                          <a:ea typeface="+mn-ea"/>
                          <a:cs typeface="+mn-cs"/>
                        </a:rPr>
                        <a:t>Information</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2077151"/>
                  </a:ext>
                </a:extLst>
              </a:tr>
            </a:tbl>
          </a:graphicData>
        </a:graphic>
      </p:graphicFrame>
    </p:spTree>
    <p:extLst>
      <p:ext uri="{BB962C8B-B14F-4D97-AF65-F5344CB8AC3E}">
        <p14:creationId xmlns:p14="http://schemas.microsoft.com/office/powerpoint/2010/main" val="331648792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290658489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Rel-18 Study / Work Items</a:t>
            </a:r>
          </a:p>
        </p:txBody>
      </p:sp>
      <p:graphicFrame>
        <p:nvGraphicFramePr>
          <p:cNvPr id="3" name="表格 2"/>
          <p:cNvGraphicFramePr>
            <a:graphicFrameLocks noGrp="1"/>
          </p:cNvGraphicFramePr>
          <p:nvPr>
            <p:extLst>
              <p:ext uri="{D42A27DB-BD31-4B8C-83A1-F6EECF244321}">
                <p14:modId xmlns:p14="http://schemas.microsoft.com/office/powerpoint/2010/main" val="751443204"/>
              </p:ext>
            </p:extLst>
          </p:nvPr>
        </p:nvGraphicFramePr>
        <p:xfrm>
          <a:off x="1187873" y="1849744"/>
          <a:ext cx="8375513" cy="1470972"/>
        </p:xfrm>
        <a:graphic>
          <a:graphicData uri="http://schemas.openxmlformats.org/drawingml/2006/table">
            <a:tbl>
              <a:tblPr/>
              <a:tblGrid>
                <a:gridCol w="1414119">
                  <a:extLst>
                    <a:ext uri="{9D8B030D-6E8A-4147-A177-3AD203B41FA5}">
                      <a16:colId xmlns:a16="http://schemas.microsoft.com/office/drawing/2014/main" val="20000"/>
                    </a:ext>
                  </a:extLst>
                </a:gridCol>
                <a:gridCol w="1383308">
                  <a:extLst>
                    <a:ext uri="{9D8B030D-6E8A-4147-A177-3AD203B41FA5}">
                      <a16:colId xmlns:a16="http://schemas.microsoft.com/office/drawing/2014/main" val="20001"/>
                    </a:ext>
                  </a:extLst>
                </a:gridCol>
                <a:gridCol w="1252461">
                  <a:extLst>
                    <a:ext uri="{9D8B030D-6E8A-4147-A177-3AD203B41FA5}">
                      <a16:colId xmlns:a16="http://schemas.microsoft.com/office/drawing/2014/main" val="20002"/>
                    </a:ext>
                  </a:extLst>
                </a:gridCol>
                <a:gridCol w="4325625">
                  <a:extLst>
                    <a:ext uri="{9D8B030D-6E8A-4147-A177-3AD203B41FA5}">
                      <a16:colId xmlns:a16="http://schemas.microsoft.com/office/drawing/2014/main" val="20003"/>
                    </a:ext>
                  </a:extLst>
                </a:gridCol>
              </a:tblGrid>
              <a:tr h="646831">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600" b="1" i="0" u="none" strike="noStrike" kern="1200" dirty="0" err="1">
                          <a:solidFill>
                            <a:srgbClr val="000000"/>
                          </a:solidFill>
                          <a:effectLst/>
                          <a:latin typeface="+mj-lt"/>
                          <a:ea typeface="+mn-ea"/>
                          <a:cs typeface="Arial" panose="020B0604020202020204" pitchFamily="34" charset="0"/>
                        </a:rPr>
                        <a:t>Tdoc</a:t>
                      </a:r>
                      <a:endParaRPr lang="en-GB" altLang="zh-CN" sz="1600" b="1" i="0" u="none" strike="noStrike" kern="1200" dirty="0">
                        <a:solidFill>
                          <a:srgbClr val="000000"/>
                        </a:solidFill>
                        <a:effectLst/>
                        <a:latin typeface="+mj-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mj-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824141">
                <a:tc>
                  <a:txBody>
                    <a:bodyPr/>
                    <a:lstStyle/>
                    <a:p>
                      <a:pPr marL="53975" indent="0" algn="l" fontAlgn="b"/>
                      <a:r>
                        <a:rPr lang="fr-FR" sz="1400" b="0" i="0" u="none" strike="noStrike" dirty="0">
                          <a:solidFill>
                            <a:srgbClr val="000000"/>
                          </a:solidFill>
                          <a:effectLst/>
                          <a:latin typeface="+mj-lt"/>
                          <a:cs typeface="Arial" panose="020B0604020202020204" pitchFamily="34" charset="0"/>
                        </a:rPr>
                        <a:t>SP-230928</a:t>
                      </a:r>
                      <a:endParaRPr lang="en-US" sz="1400" b="0" i="0" u="none" strike="noStrike" dirty="0">
                        <a:solidFill>
                          <a:srgbClr val="000000"/>
                        </a:solidFill>
                        <a:effectLst/>
                        <a:latin typeface="+mj-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400" kern="1200" dirty="0">
                          <a:solidFill>
                            <a:schemeClr val="tx1"/>
                          </a:solidFill>
                          <a:effectLst/>
                          <a:latin typeface="+mj-lt"/>
                          <a:ea typeface="+mn-ea"/>
                          <a:cs typeface="Arial" panose="020B0604020202020204" pitchFamily="34" charset="0"/>
                        </a:rPr>
                        <a:t>WID </a:t>
                      </a:r>
                      <a:r>
                        <a:rPr lang="fr-FR" altLang="zh-CN" sz="1400" kern="1200" dirty="0" err="1">
                          <a:solidFill>
                            <a:schemeClr val="tx1"/>
                          </a:solidFill>
                          <a:effectLst/>
                          <a:latin typeface="+mj-lt"/>
                          <a:ea typeface="+mn-ea"/>
                          <a:cs typeface="Arial" panose="020B0604020202020204" pitchFamily="34" charset="0"/>
                        </a:rPr>
                        <a:t>Revised</a:t>
                      </a:r>
                      <a:endParaRPr lang="en-US" altLang="zh-CN" sz="1400" kern="1200" dirty="0">
                        <a:solidFill>
                          <a:schemeClr val="tx1"/>
                        </a:solidFill>
                        <a:effectLst/>
                        <a:latin typeface="+mj-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j-lt"/>
                          <a:ea typeface="+mn-ea"/>
                          <a:cs typeface="Arial" panose="020B0604020202020204" pitchFamily="34" charset="0"/>
                        </a:rPr>
                        <a:t>Rel-18</a:t>
                      </a:r>
                      <a:endParaRPr lang="en-US" sz="1400" kern="1200" dirty="0">
                        <a:solidFill>
                          <a:schemeClr val="tx1"/>
                        </a:solidFill>
                        <a:effectLst/>
                        <a:latin typeface="+mj-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400" b="0" i="0" u="none" strike="noStrike" dirty="0">
                          <a:solidFill>
                            <a:srgbClr val="000000"/>
                          </a:solidFill>
                          <a:effectLst/>
                          <a:latin typeface="+mj-lt"/>
                          <a:cs typeface="Arial" panose="020B0604020202020204" pitchFamily="34" charset="0"/>
                        </a:rPr>
                        <a:t>Revised WID on Service Based Management Architecture (SBMA)</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7413575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178ABB1F-846B-44CB-A8B9-058F2501BA60}"/>
              </a:ext>
            </a:extLst>
          </p:cNvPr>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sp>
        <p:nvSpPr>
          <p:cNvPr id="4" name="矩形 8">
            <a:extLst>
              <a:ext uri="{FF2B5EF4-FFF2-40B4-BE49-F238E27FC236}">
                <a16:creationId xmlns:a16="http://schemas.microsoft.com/office/drawing/2014/main" id="{D578F57F-97D6-46B3-A92C-6FAA29F27237}"/>
              </a:ext>
            </a:extLst>
          </p:cNvPr>
          <p:cNvSpPr/>
          <p:nvPr/>
        </p:nvSpPr>
        <p:spPr>
          <a:xfrm>
            <a:off x="0" y="671965"/>
            <a:ext cx="10247086" cy="276999"/>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Altogether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49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WIs/SIs, including </a:t>
            </a:r>
            <a:r>
              <a:rPr kumimoji="0" lang="en-US" altLang="zh-CN" sz="1200" b="1" i="0" u="none" strike="noStrike" kern="1200" cap="none" spc="0" normalizeH="0" baseline="0" noProof="0" dirty="0">
                <a:ln>
                  <a:noFill/>
                </a:ln>
                <a:solidFill>
                  <a:srgbClr val="FF3300"/>
                </a:solidFill>
                <a:effectLst/>
                <a:uLnTx/>
                <a:uFillTx/>
                <a:latin typeface="Calibri"/>
                <a:ea typeface="宋体" panose="02010600030101010101" pitchFamily="2" charset="-122"/>
                <a:cs typeface="Arial" panose="020B0604020202020204" pitchFamily="34" charset="0"/>
              </a:rPr>
              <a:t>7</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ongoing SIs and </a:t>
            </a:r>
            <a:r>
              <a:rPr lang="en-US" altLang="zh-CN" sz="1200" b="1" dirty="0">
                <a:solidFill>
                  <a:srgbClr val="FF0000"/>
                </a:solidFill>
                <a:latin typeface="Calibri"/>
                <a:ea typeface="宋体" panose="02010600030101010101" pitchFamily="2" charset="-122"/>
              </a:rPr>
              <a:t>21</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ongoing WIs,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19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studies are finished,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2</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work items are finished. </a:t>
            </a:r>
          </a:p>
        </p:txBody>
      </p:sp>
      <p:graphicFrame>
        <p:nvGraphicFramePr>
          <p:cNvPr id="5" name="表格 6">
            <a:extLst>
              <a:ext uri="{FF2B5EF4-FFF2-40B4-BE49-F238E27FC236}">
                <a16:creationId xmlns:a16="http://schemas.microsoft.com/office/drawing/2014/main" id="{88B72763-B63E-4A6C-A4D8-F959E662BD5C}"/>
              </a:ext>
            </a:extLst>
          </p:cNvPr>
          <p:cNvGraphicFramePr>
            <a:graphicFrameLocks noGrp="1"/>
          </p:cNvGraphicFramePr>
          <p:nvPr/>
        </p:nvGraphicFramePr>
        <p:xfrm>
          <a:off x="120652" y="961356"/>
          <a:ext cx="5518148" cy="4116706"/>
        </p:xfrm>
        <a:graphic>
          <a:graphicData uri="http://schemas.openxmlformats.org/drawingml/2006/table">
            <a:tbl>
              <a:tblPr>
                <a:tableStyleId>{5C22544A-7EE6-4342-B048-85BDC9FD1C3A}</a:tableStyleId>
              </a:tblPr>
              <a:tblGrid>
                <a:gridCol w="274822">
                  <a:extLst>
                    <a:ext uri="{9D8B030D-6E8A-4147-A177-3AD203B41FA5}">
                      <a16:colId xmlns:a16="http://schemas.microsoft.com/office/drawing/2014/main" val="20000"/>
                    </a:ext>
                  </a:extLst>
                </a:gridCol>
                <a:gridCol w="2691782">
                  <a:extLst>
                    <a:ext uri="{9D8B030D-6E8A-4147-A177-3AD203B41FA5}">
                      <a16:colId xmlns:a16="http://schemas.microsoft.com/office/drawing/2014/main" val="20001"/>
                    </a:ext>
                  </a:extLst>
                </a:gridCol>
                <a:gridCol w="901778">
                  <a:extLst>
                    <a:ext uri="{9D8B030D-6E8A-4147-A177-3AD203B41FA5}">
                      <a16:colId xmlns:a16="http://schemas.microsoft.com/office/drawing/2014/main" val="3110116580"/>
                    </a:ext>
                  </a:extLst>
                </a:gridCol>
                <a:gridCol w="873816">
                  <a:extLst>
                    <a:ext uri="{9D8B030D-6E8A-4147-A177-3AD203B41FA5}">
                      <a16:colId xmlns:a16="http://schemas.microsoft.com/office/drawing/2014/main" val="3609828058"/>
                    </a:ext>
                  </a:extLst>
                </a:gridCol>
                <a:gridCol w="775950">
                  <a:extLst>
                    <a:ext uri="{9D8B030D-6E8A-4147-A177-3AD203B41FA5}">
                      <a16:colId xmlns:a16="http://schemas.microsoft.com/office/drawing/2014/main" val="2153679179"/>
                    </a:ext>
                  </a:extLst>
                </a:gridCol>
              </a:tblGrid>
              <a:tr h="172427">
                <a:tc gridSpan="5">
                  <a:txBody>
                    <a:bodyPr/>
                    <a:lstStyle/>
                    <a:p>
                      <a:pPr marL="0" algn="l" defTabSz="1219170" rtl="0" eaLnBrk="1" latinLnBrk="0" hangingPunct="1">
                        <a:spcAft>
                          <a:spcPts val="0"/>
                        </a:spcAft>
                      </a:pPr>
                      <a:r>
                        <a:rPr lang="en-US" altLang="zh-CN" sz="105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574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Intelligence and Automation</a:t>
                      </a:r>
                      <a:endParaRPr lang="zh-CN" sz="800" b="1"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1</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FS_eANL</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2</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FS_ANLEVA</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SP-211445</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3789">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3</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 Ericsson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err="1">
                          <a:solidFill>
                            <a:schemeClr val="dk1"/>
                          </a:solidFill>
                          <a:latin typeface="Arial" panose="020B0604020202020204" pitchFamily="34" charset="0"/>
                          <a:ea typeface="+mn-ea"/>
                          <a:cs typeface="Arial" panose="020B0604020202020204" pitchFamily="34" charset="0"/>
                        </a:rPr>
                        <a:t>FS_eIDMS_MN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dirty="0">
                          <a:solidFill>
                            <a:schemeClr val="dk1"/>
                          </a:solidFill>
                          <a:latin typeface="Arial" panose="020B0604020202020204" pitchFamily="34" charset="0"/>
                          <a:ea typeface="+mn-ea"/>
                          <a:cs typeface="Arial" panose="020B0604020202020204" pitchFamily="34" charset="0"/>
                        </a:rPr>
                        <a:t>SP-211450</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4"/>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4</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effectLst/>
                          <a:latin typeface="Arial" panose="020B0604020202020204" pitchFamily="34" charset="0"/>
                          <a:ea typeface="+mn-ea"/>
                          <a:cs typeface="Arial" panose="020B0604020202020204" pitchFamily="34" charset="0"/>
                        </a:rPr>
                        <a:t>Study</a:t>
                      </a:r>
                      <a:r>
                        <a:rPr lang="en-US" altLang="zh-CN" sz="700" baseline="0" dirty="0">
                          <a:effectLst/>
                          <a:latin typeface="Arial" panose="020B0604020202020204" pitchFamily="34" charset="0"/>
                          <a:ea typeface="+mn-ea"/>
                          <a:cs typeface="Arial" panose="020B0604020202020204" pitchFamily="34" charset="0"/>
                        </a:rPr>
                        <a:t> </a:t>
                      </a:r>
                      <a:r>
                        <a:rPr lang="en-US" altLang="zh-CN" sz="700" dirty="0">
                          <a:effectLst/>
                          <a:latin typeface="Arial" panose="020B0604020202020204" pitchFamily="34" charset="0"/>
                          <a:ea typeface="+mn-ea"/>
                          <a:cs typeface="Arial" panose="020B0604020202020204" pitchFamily="34" charset="0"/>
                        </a:rPr>
                        <a:t>on intent-driven management for network slicing</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Ericsson,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FS_NETSLICE_IDMS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SP-220278</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2106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5</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Intel, NEC</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FS_AIML_MGMT</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SP-211443</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6"/>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6</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Enhancement of the management aspects related to 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FS_MANWDAF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SP-211435</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7"/>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7</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7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FS_FSEV</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SP-220153</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Intel,</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China Mobile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FS_MEDACO_RAN</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SP-220488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9"/>
                  </a:ext>
                </a:extLst>
              </a:tr>
              <a:tr h="135741">
                <a:tc gridSpan="5">
                  <a:txBody>
                    <a:bodyPr/>
                    <a:lstStyle/>
                    <a:p>
                      <a:pPr algn="l">
                        <a:spcAft>
                          <a:spcPts val="0"/>
                        </a:spcAft>
                      </a:pPr>
                      <a:r>
                        <a:rPr lang="en-US" altLang="zh-CN" sz="900" b="1" dirty="0">
                          <a:solidFill>
                            <a:schemeClr val="bg1"/>
                          </a:solidFill>
                          <a:effectLst/>
                          <a:latin typeface="Arial" panose="020B0604020202020204" pitchFamily="34" charset="0"/>
                          <a:ea typeface="+mn-ea"/>
                          <a:cs typeface="Arial" panose="020B0604020202020204" pitchFamily="34" charset="0"/>
                        </a:rPr>
                        <a:t>Management Architecture and Mechanisms</a:t>
                      </a:r>
                      <a:endParaRPr lang="zh-CN" sz="900" b="1"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35618">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9</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Enhancement of service based management architecture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Huawei, Ericsson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SP-211451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0"/>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10</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Basic SBMA enabler enhancements</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Nokia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S5-221506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1"/>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11</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URLLC</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FS_URLLC_Mgt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SP-220146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2"/>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5GLAN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FS_5GLAN_Mgt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SP-220324</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3"/>
                  </a:ext>
                </a:extLst>
              </a:tr>
              <a:tr h="1441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13</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of Cloud Native Virtualized Network Function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a:t>
                      </a:r>
                      <a:r>
                        <a:rPr lang="en-US" altLang="zh-CN" sz="700" kern="1200" baseline="0">
                          <a:solidFill>
                            <a:schemeClr val="tx1"/>
                          </a:solidFill>
                          <a:effectLst/>
                          <a:latin typeface="Arial" panose="020B0604020202020204" pitchFamily="34" charset="0"/>
                          <a:ea typeface="+mn-ea"/>
                          <a:cs typeface="Arial" panose="020B0604020202020204" pitchFamily="34" charset="0"/>
                        </a:rPr>
                        <a:t>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FS_MCVNF</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SP-220150</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4"/>
                  </a:ext>
                </a:extLst>
              </a:tr>
              <a:tr h="14229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14</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 MOCN Network Sharing Phase2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FS_MANS_ph2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5"/>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700" kern="12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SP-211427</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6"/>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of Trace/MDT phase 2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FS_5GMDT_Ph2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7"/>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17</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algn="l">
                        <a:spcAft>
                          <a:spcPts val="0"/>
                        </a:spcAft>
                      </a:pPr>
                      <a:r>
                        <a:rPr lang="en-US" sz="700" dirty="0">
                          <a:effectLst/>
                          <a:latin typeface="Arial" panose="020B0604020202020204" pitchFamily="34" charset="0"/>
                          <a:ea typeface="宋体" panose="02010600030101010101" pitchFamily="2" charset="-122"/>
                        </a:rPr>
                        <a:t>(finished)Study on YANG P</a:t>
                      </a:r>
                      <a:r>
                        <a:rPr lang="en-US" sz="700" dirty="0">
                          <a:solidFill>
                            <a:schemeClr val="tx1"/>
                          </a:solidFill>
                          <a:effectLst/>
                          <a:latin typeface="Arial" panose="020B0604020202020204" pitchFamily="34" charset="0"/>
                          <a:ea typeface="宋体" panose="02010600030101010101" pitchFamily="2" charset="-122"/>
                        </a:rPr>
                        <a:t>USH (stopped at SA5#144e)</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FS_YANG</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SP-200765</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8"/>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China Unicom</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FS_IOT_NTN</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SP-220490</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20"/>
                  </a:ext>
                </a:extLst>
              </a:tr>
              <a:tr h="1452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19</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Study on Data management phase 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Nokia</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FS_MADCOL_ph2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SP-220842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22"/>
                  </a:ext>
                </a:extLst>
              </a:tr>
            </a:tbl>
          </a:graphicData>
        </a:graphic>
      </p:graphicFrame>
      <p:graphicFrame>
        <p:nvGraphicFramePr>
          <p:cNvPr id="6" name="表格 7">
            <a:extLst>
              <a:ext uri="{FF2B5EF4-FFF2-40B4-BE49-F238E27FC236}">
                <a16:creationId xmlns:a16="http://schemas.microsoft.com/office/drawing/2014/main" id="{0559C7EF-AA8B-4B7D-A44A-DF378FCCA6F2}"/>
              </a:ext>
            </a:extLst>
          </p:cNvPr>
          <p:cNvGraphicFramePr>
            <a:graphicFrameLocks noGrp="1"/>
          </p:cNvGraphicFramePr>
          <p:nvPr/>
        </p:nvGraphicFramePr>
        <p:xfrm>
          <a:off x="120652" y="5047582"/>
          <a:ext cx="5518148" cy="1463040"/>
        </p:xfrm>
        <a:graphic>
          <a:graphicData uri="http://schemas.openxmlformats.org/drawingml/2006/table">
            <a:tbl>
              <a:tblPr>
                <a:tableStyleId>{5C22544A-7EE6-4342-B048-85BDC9FD1C3A}</a:tableStyleId>
              </a:tblPr>
              <a:tblGrid>
                <a:gridCol w="265010">
                  <a:extLst>
                    <a:ext uri="{9D8B030D-6E8A-4147-A177-3AD203B41FA5}">
                      <a16:colId xmlns:a16="http://schemas.microsoft.com/office/drawing/2014/main" val="20000"/>
                    </a:ext>
                  </a:extLst>
                </a:gridCol>
                <a:gridCol w="2699384">
                  <a:extLst>
                    <a:ext uri="{9D8B030D-6E8A-4147-A177-3AD203B41FA5}">
                      <a16:colId xmlns:a16="http://schemas.microsoft.com/office/drawing/2014/main" val="20001"/>
                    </a:ext>
                  </a:extLst>
                </a:gridCol>
                <a:gridCol w="913640">
                  <a:extLst>
                    <a:ext uri="{9D8B030D-6E8A-4147-A177-3AD203B41FA5}">
                      <a16:colId xmlns:a16="http://schemas.microsoft.com/office/drawing/2014/main" val="20002"/>
                    </a:ext>
                  </a:extLst>
                </a:gridCol>
                <a:gridCol w="856343">
                  <a:extLst>
                    <a:ext uri="{9D8B030D-6E8A-4147-A177-3AD203B41FA5}">
                      <a16:colId xmlns:a16="http://schemas.microsoft.com/office/drawing/2014/main" val="20003"/>
                    </a:ext>
                  </a:extLst>
                </a:gridCol>
                <a:gridCol w="783771">
                  <a:extLst>
                    <a:ext uri="{9D8B030D-6E8A-4147-A177-3AD203B41FA5}">
                      <a16:colId xmlns:a16="http://schemas.microsoft.com/office/drawing/2014/main" val="20005"/>
                    </a:ext>
                  </a:extLst>
                </a:gridCol>
              </a:tblGrid>
              <a:tr h="119748">
                <a:tc gridSpan="5">
                  <a:txBody>
                    <a:bodyPr/>
                    <a:lstStyle/>
                    <a:p>
                      <a:pPr marL="0" algn="l" defTabSz="1219170" rtl="0" eaLnBrk="1" latinLnBrk="0" hangingPunct="1">
                        <a:spcAft>
                          <a:spcPts val="0"/>
                        </a:spcAft>
                      </a:pPr>
                      <a:r>
                        <a:rPr lang="en-US" altLang="zh-CN" sz="900" b="1" kern="1200" dirty="0">
                          <a:solidFill>
                            <a:schemeClr val="bg1"/>
                          </a:solidFill>
                          <a:effectLst/>
                          <a:latin typeface="Arial" panose="020B0604020202020204" pitchFamily="34" charset="0"/>
                          <a:ea typeface="+mn-ea"/>
                          <a:cs typeface="Arial" panose="020B0604020202020204" pitchFamily="34" charset="0"/>
                        </a:rPr>
                        <a:t>Support of New Services</a:t>
                      </a:r>
                      <a:endParaRPr lang="zh-CN" sz="900" b="1" kern="1200" dirty="0">
                        <a:solidFill>
                          <a:schemeClr val="bg1"/>
                        </a:solidFill>
                        <a:effectLst/>
                        <a:latin typeface="Arial" panose="020B0604020202020204" pitchFamily="34" charset="0"/>
                        <a:ea typeface="+mn-ea"/>
                        <a:cs typeface="Arial" panose="020B0604020202020204" pitchFamily="34" charset="0"/>
                      </a:endParaRPr>
                    </a:p>
                  </a:txBody>
                  <a:tcPr marL="9525" marR="9525" marT="9525" marB="9525">
                    <a:solidFill>
                      <a:schemeClr val="accent4"/>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algn="l">
                        <a:spcAft>
                          <a:spcPts val="0"/>
                        </a:spcAft>
                      </a:pPr>
                      <a:r>
                        <a:rPr lang="en-US" sz="700" kern="1200" dirty="0">
                          <a:solidFill>
                            <a:schemeClr val="tx1"/>
                          </a:solidFill>
                          <a:effectLst/>
                          <a:latin typeface="Arial" panose="020B0604020202020204" pitchFamily="34" charset="0"/>
                          <a:ea typeface="+mn-ea"/>
                          <a:cs typeface="Arial" panose="020B0604020202020204" pitchFamily="34" charset="0"/>
                        </a:rPr>
                        <a:t>(finished)Study on enhancement of management of non-public networks</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Huawei</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GB" sz="700" kern="1200" dirty="0" err="1">
                          <a:solidFill>
                            <a:schemeClr val="tx1"/>
                          </a:solidFill>
                          <a:effectLst/>
                          <a:latin typeface="Arial" panose="020B0604020202020204" pitchFamily="34" charset="0"/>
                          <a:ea typeface="+mn-ea"/>
                          <a:cs typeface="Arial" panose="020B0604020202020204" pitchFamily="34" charset="0"/>
                        </a:rPr>
                        <a:t>FS_OAM_eNPN</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chemeClr val="tx1"/>
                          </a:solidFill>
                          <a:effectLst/>
                          <a:latin typeface="Arial" panose="020B0604020202020204" pitchFamily="34" charset="0"/>
                          <a:ea typeface="+mn-ea"/>
                          <a:cs typeface="Arial" panose="020B0604020202020204" pitchFamily="34" charset="0"/>
                        </a:rPr>
                        <a:t>SP-211436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2"/>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FS_EE5G_Ph2</a:t>
                      </a: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3"/>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22</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FS_NSOEU</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4"/>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23</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Huawei</a:t>
                      </a:r>
                      <a:endParaRPr lang="zh-CN" altLang="en-US" sz="7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FS_DCSA</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(finished) Study on management aspects of network slice management capability exposure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FS_NSCE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7"/>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FS_MEC_ECM</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08"/>
                  </a:ext>
                </a:extLst>
              </a:tr>
            </a:tbl>
          </a:graphicData>
        </a:graphic>
      </p:graphicFrame>
      <p:graphicFrame>
        <p:nvGraphicFramePr>
          <p:cNvPr id="7" name="表格 5">
            <a:extLst>
              <a:ext uri="{FF2B5EF4-FFF2-40B4-BE49-F238E27FC236}">
                <a16:creationId xmlns:a16="http://schemas.microsoft.com/office/drawing/2014/main" id="{56FFBA36-1DB3-45A5-B734-57A231250EAF}"/>
              </a:ext>
            </a:extLst>
          </p:cNvPr>
          <p:cNvGraphicFramePr>
            <a:graphicFrameLocks noGrp="1"/>
          </p:cNvGraphicFramePr>
          <p:nvPr/>
        </p:nvGraphicFramePr>
        <p:xfrm>
          <a:off x="6052278" y="961356"/>
          <a:ext cx="5949224" cy="4467624"/>
        </p:xfrm>
        <a:graphic>
          <a:graphicData uri="http://schemas.openxmlformats.org/drawingml/2006/table">
            <a:tbl>
              <a:tblPr>
                <a:tableStyleId>{5C22544A-7EE6-4342-B048-85BDC9FD1C3A}</a:tableStyleId>
              </a:tblPr>
              <a:tblGrid>
                <a:gridCol w="327426">
                  <a:extLst>
                    <a:ext uri="{9D8B030D-6E8A-4147-A177-3AD203B41FA5}">
                      <a16:colId xmlns:a16="http://schemas.microsoft.com/office/drawing/2014/main" val="20000"/>
                    </a:ext>
                  </a:extLst>
                </a:gridCol>
                <a:gridCol w="2595433">
                  <a:extLst>
                    <a:ext uri="{9D8B030D-6E8A-4147-A177-3AD203B41FA5}">
                      <a16:colId xmlns:a16="http://schemas.microsoft.com/office/drawing/2014/main" val="20001"/>
                    </a:ext>
                  </a:extLst>
                </a:gridCol>
                <a:gridCol w="1140823">
                  <a:extLst>
                    <a:ext uri="{9D8B030D-6E8A-4147-A177-3AD203B41FA5}">
                      <a16:colId xmlns:a16="http://schemas.microsoft.com/office/drawing/2014/main" val="47629550"/>
                    </a:ext>
                  </a:extLst>
                </a:gridCol>
                <a:gridCol w="975845">
                  <a:extLst>
                    <a:ext uri="{9D8B030D-6E8A-4147-A177-3AD203B41FA5}">
                      <a16:colId xmlns:a16="http://schemas.microsoft.com/office/drawing/2014/main" val="3406308894"/>
                    </a:ext>
                  </a:extLst>
                </a:gridCol>
                <a:gridCol w="909697">
                  <a:extLst>
                    <a:ext uri="{9D8B030D-6E8A-4147-A177-3AD203B41FA5}">
                      <a16:colId xmlns:a16="http://schemas.microsoft.com/office/drawing/2014/main" val="20004"/>
                    </a:ext>
                  </a:extLst>
                </a:gridCol>
              </a:tblGrid>
              <a:tr h="168804">
                <a:tc gridSpan="5">
                  <a:txBody>
                    <a:bodyPr/>
                    <a:lstStyle/>
                    <a:p>
                      <a:pPr algn="l">
                        <a:spcAft>
                          <a:spcPts val="0"/>
                        </a:spcAft>
                      </a:pPr>
                      <a:r>
                        <a:rPr lang="en-GB" sz="1100" b="1" dirty="0">
                          <a:effectLst/>
                          <a:latin typeface="Arial" panose="020B0604020202020204" pitchFamily="34" charset="0"/>
                          <a:cs typeface="Arial" panose="020B0604020202020204" pitchFamily="34" charset="0"/>
                        </a:rPr>
                        <a:t> </a:t>
                      </a:r>
                      <a:r>
                        <a:rPr lang="en-GB" sz="11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050" b="1" dirty="0">
                          <a:effectLst/>
                          <a:latin typeface="Arial" panose="020B0604020202020204" pitchFamily="34" charset="0"/>
                          <a:cs typeface="Arial" panose="020B0604020202020204" pitchFamily="34" charset="0"/>
                        </a:rPr>
                        <a:t> </a:t>
                      </a:r>
                      <a:endParaRPr lang="zh-CN" sz="16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Intelligence and Automation</a:t>
                      </a:r>
                      <a:endParaRPr lang="zh-CN" sz="9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9695">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p>
                  </a:txBody>
                  <a:tcPr marL="9525" marR="9525" marT="9525" marB="9525">
                    <a:solidFill>
                      <a:schemeClr val="tx2">
                        <a:lumMod val="20000"/>
                        <a:lumOff val="80000"/>
                      </a:schemeClr>
                    </a:solidFill>
                  </a:tcPr>
                </a:tc>
                <a:tc>
                  <a:txBody>
                    <a:bodyPr/>
                    <a:lstStyle/>
                    <a:p>
                      <a:r>
                        <a:rPr lang="en-US" altLang="zh-CN" sz="8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altLang="en-US" sz="2000"/>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fontAlgn="t"/>
                      <a:r>
                        <a:rPr lang="en-US" altLang="zh-CN" sz="800" b="0" i="0" u="none" strike="noStrike" dirty="0">
                          <a:solidFill>
                            <a:schemeClr val="tx1"/>
                          </a:solidFill>
                          <a:effectLst/>
                          <a:latin typeface="+mn-lt"/>
                          <a:ea typeface="等线" panose="02010600030101010101" pitchFamily="2" charset="-122"/>
                        </a:rPr>
                        <a:t>Management Data Analytics phase 2 </a:t>
                      </a: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Intel, NEC</a:t>
                      </a:r>
                      <a:endParaRPr lang="zh-CN" altLang="en-US" sz="2000"/>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eMDAS_Ph2</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Arial" panose="020B0604020202020204" pitchFamily="34" charset="0"/>
                          <a:ea typeface="+mn-ea"/>
                          <a:cs typeface="Arial" panose="020B0604020202020204" pitchFamily="34" charset="0"/>
                        </a:rPr>
                        <a:t>SP-220981</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AI/ML management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微软雅黑" panose="020B0503020204020204" pitchFamily="34" charset="-122"/>
                          <a:cs typeface="Arial" panose="020B0604020202020204" pitchFamily="34" charset="0"/>
                        </a:rPr>
                        <a:t>Intel, NEC</a:t>
                      </a:r>
                      <a:endParaRPr lang="zh-CN" altLang="en-US" sz="2000">
                        <a:solidFill>
                          <a:schemeClr val="tx1"/>
                        </a:solidFill>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AIML_MGT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800" dirty="0">
                          <a:solidFill>
                            <a:schemeClr val="tx1"/>
                          </a:solidFill>
                          <a:effectLst/>
                          <a:latin typeface="Arial" panose="020B0604020202020204" pitchFamily="34" charset="0"/>
                          <a:cs typeface="Arial" panose="020B0604020202020204" pitchFamily="34" charset="0"/>
                        </a:rPr>
                        <a:t>SP-230335</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61879106"/>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4</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 phase 2 </a:t>
                      </a:r>
                    </a:p>
                  </a:txBody>
                  <a:tcPr marL="6350" marR="6350" marT="6350" marB="0" anchor="b">
                    <a:solidFill>
                      <a:schemeClr val="tx2">
                        <a:lumMod val="20000"/>
                        <a:lumOff val="80000"/>
                      </a:schemeClr>
                    </a:solidFill>
                  </a:tcPr>
                </a:tc>
                <a:tc>
                  <a:txBody>
                    <a:bodyPr/>
                    <a:lstStyle/>
                    <a:p>
                      <a:r>
                        <a:rPr lang="en-US" sz="800" kern="1200">
                          <a:solidFill>
                            <a:schemeClr val="tx1"/>
                          </a:solidFill>
                          <a:effectLst/>
                          <a:latin typeface="Arial" panose="020B0604020202020204" pitchFamily="34" charset="0"/>
                          <a:ea typeface="宋体" panose="02010600030101010101" pitchFamily="2" charset="-122"/>
                          <a:cs typeface="Arial" panose="020B0604020202020204" pitchFamily="34" charset="0"/>
                        </a:rPr>
                        <a:t>Huawei, Ericsson</a:t>
                      </a:r>
                      <a:endParaRPr lang="zh-CN" altLang="en-US" sz="2000">
                        <a:solidFill>
                          <a:schemeClr val="tx1"/>
                        </a:solidFill>
                      </a:endParaRPr>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IDMS_MN_ph2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SP-230180</a:t>
                      </a:r>
                    </a:p>
                  </a:txBody>
                  <a:tcPr marL="6350" marR="6350" marT="6350" marB="0" anchor="b">
                    <a:solidFill>
                      <a:schemeClr val="tx2">
                        <a:lumMod val="20000"/>
                        <a:lumOff val="80000"/>
                      </a:schemeClr>
                    </a:solidFill>
                  </a:tcPr>
                </a:tc>
                <a:extLst>
                  <a:ext uri="{0D108BD9-81ED-4DB2-BD59-A6C34878D82A}">
                    <a16:rowId xmlns:a16="http://schemas.microsoft.com/office/drawing/2014/main" val="13349373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b="1" dirty="0">
                          <a:solidFill>
                            <a:schemeClr val="bg1"/>
                          </a:solidFill>
                          <a:effectLst/>
                          <a:latin typeface="Arial" panose="020B0604020202020204" pitchFamily="34" charset="0"/>
                          <a:ea typeface="+mn-ea"/>
                          <a:cs typeface="Arial" panose="020B0604020202020204" pitchFamily="34" charset="0"/>
                        </a:rPr>
                        <a:t>Management Architecture and Mechanisms</a:t>
                      </a:r>
                      <a:endParaRPr lang="zh-CN" sz="9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Service based management architecture </a:t>
                      </a:r>
                    </a:p>
                  </a:txBody>
                  <a:tcPr marL="6350" marR="6350" marT="6350" marB="0" anchor="b">
                    <a:solidFill>
                      <a:schemeClr val="accent1">
                        <a:lumMod val="40000"/>
                        <a:lumOff val="60000"/>
                      </a:schemeClr>
                    </a:solidFill>
                  </a:tcPr>
                </a:tc>
                <a:tc>
                  <a:txBody>
                    <a:bodyPr/>
                    <a:lstStyle/>
                    <a:p>
                      <a:r>
                        <a:rPr lang="en-US" sz="800" kern="1200">
                          <a:solidFill>
                            <a:schemeClr val="tx1"/>
                          </a:solidFill>
                          <a:effectLst/>
                          <a:latin typeface="Arial" panose="020B0604020202020204" pitchFamily="34" charset="0"/>
                          <a:ea typeface="+mn-ea"/>
                          <a:cs typeface="Arial" panose="020B0604020202020204" pitchFamily="34" charset="0"/>
                        </a:rPr>
                        <a:t>Huawei,</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Ericsson,</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solidFill>
                          <a:schemeClr val="tx1"/>
                        </a:solidFill>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eSBMA</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SP-230174</a:t>
                      </a:r>
                    </a:p>
                  </a:txBody>
                  <a:tcPr marL="6350" marR="6350" marT="6350" marB="0" anchor="b">
                    <a:solidFill>
                      <a:schemeClr val="accent1">
                        <a:lumMod val="40000"/>
                        <a:lumOff val="60000"/>
                      </a:schemeClr>
                    </a:solidFill>
                  </a:tcPr>
                </a:tc>
                <a:extLst>
                  <a:ext uri="{0D108BD9-81ED-4DB2-BD59-A6C34878D82A}">
                    <a16:rowId xmlns:a16="http://schemas.microsoft.com/office/drawing/2014/main" val="1159492382"/>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6</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Ericsson </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4"/>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Samsung</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2308453416"/>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8</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Management of Trace/MDT phase 2 </a:t>
                      </a: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5GMDT_Ph2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SP-221163</a:t>
                      </a:r>
                      <a:endParaRPr lang="zh-CN" alt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03857364"/>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9</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China Telecom, Intel</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2349257668"/>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800" dirty="0">
                          <a:solidFill>
                            <a:schemeClr val="tx1"/>
                          </a:solidFill>
                          <a:effectLst/>
                          <a:latin typeface="Arial" panose="020B0604020202020204" pitchFamily="34" charset="0"/>
                          <a:ea typeface="+mn-ea"/>
                          <a:cs typeface="Arial" panose="020B0604020202020204" pitchFamily="34" charset="0"/>
                        </a:rPr>
                        <a:t>(finished) Enhancement of </a:t>
                      </a:r>
                      <a:r>
                        <a:rPr lang="en-GB" altLang="zh-CN" sz="800" dirty="0" err="1">
                          <a:solidFill>
                            <a:schemeClr val="tx1"/>
                          </a:solidFill>
                          <a:effectLst/>
                          <a:latin typeface="Arial" panose="020B0604020202020204" pitchFamily="34" charset="0"/>
                          <a:ea typeface="+mn-ea"/>
                          <a:cs typeface="Arial" panose="020B0604020202020204" pitchFamily="34" charset="0"/>
                        </a:rPr>
                        <a:t>QoE</a:t>
                      </a:r>
                      <a:r>
                        <a:rPr lang="en-GB" altLang="zh-CN" sz="800" dirty="0">
                          <a:solidFill>
                            <a:schemeClr val="tx1"/>
                          </a:solidFill>
                          <a:effectLst/>
                          <a:latin typeface="Arial" panose="020B0604020202020204" pitchFamily="34" charset="0"/>
                          <a:ea typeface="+mn-ea"/>
                          <a:cs typeface="Arial" panose="020B0604020202020204" pitchFamily="34" charset="0"/>
                        </a:rPr>
                        <a:t> Measurement Collection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eQoE</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4117441265"/>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11</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Additional NRM features phase 2 </a:t>
                      </a: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5"/>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Management Aspects related to NWDAF </a:t>
                      </a:r>
                    </a:p>
                  </a:txBody>
                  <a:tcPr marL="6350" marR="6350" marT="6350" marB="0" anchor="b">
                    <a:solidFill>
                      <a:schemeClr val="accent1">
                        <a:lumMod val="40000"/>
                        <a:lumOff val="60000"/>
                      </a:schemeClr>
                    </a:solidFill>
                  </a:tcPr>
                </a:tc>
                <a:tc>
                  <a:txBody>
                    <a:bodyPr/>
                    <a:lstStyle/>
                    <a:p>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China telecom</a:t>
                      </a:r>
                      <a:endParaRPr lang="zh-CN" altLang="en-US" sz="2000" dirty="0">
                        <a:solidFill>
                          <a:schemeClr val="tx1"/>
                        </a:solidFill>
                      </a:endParaRPr>
                    </a:p>
                  </a:txBody>
                  <a:tcPr marL="6350" marR="6350" marT="6350" marB="0" anchor="b">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MANWDAF</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SP-230181</a:t>
                      </a:r>
                    </a:p>
                  </a:txBody>
                  <a:tcPr marL="6350" marR="6350" marT="6350" marB="0" anchor="b">
                    <a:solidFill>
                      <a:schemeClr val="accent1">
                        <a:lumMod val="40000"/>
                        <a:lumOff val="60000"/>
                      </a:schemeClr>
                    </a:solidFill>
                  </a:tcPr>
                </a:tc>
                <a:extLst>
                  <a:ext uri="{0D108BD9-81ED-4DB2-BD59-A6C34878D82A}">
                    <a16:rowId xmlns:a16="http://schemas.microsoft.com/office/drawing/2014/main" val="2707155363"/>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Samsung,</a:t>
                      </a:r>
                      <a:r>
                        <a:rPr lang="en-US" altLang="zh-CN" sz="800" kern="1200" baseline="0">
                          <a:solidFill>
                            <a:srgbClr val="000000"/>
                          </a:solidFill>
                          <a:effectLst/>
                          <a:latin typeface="Arial" panose="020B0604020202020204" pitchFamily="34" charset="0"/>
                          <a:ea typeface="+mn-ea"/>
                          <a:cs typeface="Arial" panose="020B0604020202020204" pitchFamily="34" charset="0"/>
                        </a:rPr>
                        <a:t> Intel</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6"/>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14</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 of 5GLAN</a:t>
                      </a:r>
                    </a:p>
                  </a:txBody>
                  <a:tcPr marL="6350" marR="6350" marT="6350" marB="0" anchor="b">
                    <a:solidFill>
                      <a:schemeClr val="accent1">
                        <a:lumMod val="40000"/>
                        <a:lumOff val="6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Mobile Com. Corporation</a:t>
                      </a:r>
                      <a:endParaRPr lang="zh-CN" altLang="en-US" sz="2000" dirty="0">
                        <a:solidFill>
                          <a:schemeClr val="tx1"/>
                        </a:solidFill>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5GLAN_Mgt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SP-230175</a:t>
                      </a:r>
                    </a:p>
                  </a:txBody>
                  <a:tcPr marL="6350" marR="6350" marT="6350" marB="0" anchor="b">
                    <a:solidFill>
                      <a:schemeClr val="accent1">
                        <a:lumMod val="40000"/>
                        <a:lumOff val="60000"/>
                      </a:schemeClr>
                    </a:solidFill>
                  </a:tcPr>
                </a:tc>
                <a:extLst>
                  <a:ext uri="{0D108BD9-81ED-4DB2-BD59-A6C34878D82A}">
                    <a16:rowId xmlns:a16="http://schemas.microsoft.com/office/drawing/2014/main" val="2230201879"/>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Aspects of NTN</a:t>
                      </a:r>
                    </a:p>
                  </a:txBody>
                  <a:tcPr marL="6350" marR="6350" marT="6350" marB="0" anchor="b">
                    <a:solidFill>
                      <a:schemeClr val="accent1">
                        <a:lumMod val="40000"/>
                        <a:lumOff val="6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a:t>
                      </a:r>
                      <a:r>
                        <a:rPr lang="en-US" sz="800" kern="1200" dirty="0" err="1">
                          <a:solidFill>
                            <a:schemeClr val="tx1"/>
                          </a:solidFill>
                          <a:effectLst/>
                          <a:latin typeface="Arial" panose="020B0604020202020204" pitchFamily="34" charset="0"/>
                          <a:ea typeface="+mn-ea"/>
                          <a:cs typeface="Arial" panose="020B0604020202020204" pitchFamily="34" charset="0"/>
                        </a:rPr>
                        <a:t>Unicom,CATT</a:t>
                      </a:r>
                      <a:endParaRPr lang="zh-CN" altLang="en-US" sz="2000" dirty="0">
                        <a:solidFill>
                          <a:schemeClr val="tx1"/>
                        </a:solidFill>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OAM_NTN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SP-230183</a:t>
                      </a:r>
                    </a:p>
                  </a:txBody>
                  <a:tcPr marL="6350" marR="6350" marT="6350" marB="0" anchor="b">
                    <a:solidFill>
                      <a:schemeClr val="accent1">
                        <a:lumMod val="40000"/>
                        <a:lumOff val="60000"/>
                      </a:schemeClr>
                    </a:solidFill>
                  </a:tcPr>
                </a:tc>
                <a:extLst>
                  <a:ext uri="{0D108BD9-81ED-4DB2-BD59-A6C34878D82A}">
                    <a16:rowId xmlns:a16="http://schemas.microsoft.com/office/drawing/2014/main" val="2223995143"/>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cs typeface="Arial" panose="020B0604020202020204" pitchFamily="34" charset="0"/>
                        </a:rPr>
                        <a:t>(finished) methodology for deprecation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accent3">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OAM_MetDep</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40000"/>
                        <a:lumOff val="60000"/>
                      </a:schemeClr>
                    </a:solidFill>
                  </a:tcPr>
                </a:tc>
                <a:extLst>
                  <a:ext uri="{0D108BD9-81ED-4DB2-BD59-A6C34878D82A}">
                    <a16:rowId xmlns:a16="http://schemas.microsoft.com/office/drawing/2014/main" val="1001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17</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of cloud-native Virtualized Network Functions</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a:t>
                      </a:r>
                      <a:r>
                        <a:rPr lang="en-US" altLang="zh-CN" sz="800" kern="1200" dirty="0" err="1">
                          <a:solidFill>
                            <a:schemeClr val="tx1"/>
                          </a:solidFill>
                          <a:effectLst/>
                          <a:latin typeface="Arial" panose="020B0604020202020204" pitchFamily="34" charset="0"/>
                          <a:ea typeface="+mn-ea"/>
                          <a:cs typeface="Arial" panose="020B0604020202020204" pitchFamily="34" charset="0"/>
                        </a:rPr>
                        <a:t>Mobile,Huawei,AsiaInfo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MCVNF</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SP-230764</a:t>
                      </a:r>
                      <a:endParaRPr 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extLst>
                  <a:ext uri="{0D108BD9-81ED-4DB2-BD59-A6C34878D82A}">
                    <a16:rowId xmlns:a16="http://schemas.microsoft.com/office/drawing/2014/main" val="224291887"/>
                  </a:ext>
                </a:extLst>
              </a:tr>
              <a:tr h="12707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18</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 of 5G Network Sharing Phase2</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Unicom, Ericsson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MANS_ph2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SP-230629</a:t>
                      </a:r>
                    </a:p>
                  </a:txBody>
                  <a:tcPr marL="6350" marR="6350" marT="6350" marB="0" anchor="b">
                    <a:solidFill>
                      <a:schemeClr val="accent1">
                        <a:lumMod val="40000"/>
                        <a:lumOff val="60000"/>
                      </a:schemeClr>
                    </a:solidFill>
                  </a:tcPr>
                </a:tc>
                <a:extLst>
                  <a:ext uri="{0D108BD9-81ED-4DB2-BD59-A6C34878D82A}">
                    <a16:rowId xmlns:a16="http://schemas.microsoft.com/office/drawing/2014/main" val="3382796383"/>
                  </a:ext>
                </a:extLst>
              </a:tr>
              <a:tr h="15521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19</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Aspects of URLLC</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China Unicom</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URLLC_Mgt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SP-230631</a:t>
                      </a:r>
                    </a:p>
                  </a:txBody>
                  <a:tcPr marL="6350" marR="6350" marT="6350" marB="0" anchor="b">
                    <a:solidFill>
                      <a:schemeClr val="accent1">
                        <a:lumMod val="40000"/>
                        <a:lumOff val="60000"/>
                      </a:schemeClr>
                    </a:solidFill>
                  </a:tcPr>
                </a:tc>
                <a:extLst>
                  <a:ext uri="{0D108BD9-81ED-4DB2-BD59-A6C34878D82A}">
                    <a16:rowId xmlns:a16="http://schemas.microsoft.com/office/drawing/2014/main" val="3347114006"/>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chemeClr val="bg1"/>
                          </a:solidFill>
                          <a:effectLst/>
                          <a:latin typeface="Arial" panose="020B0604020202020204" pitchFamily="34" charset="0"/>
                          <a:ea typeface="+mn-ea"/>
                          <a:cs typeface="Arial" panose="020B0604020202020204" pitchFamily="34" charset="0"/>
                        </a:rPr>
                        <a:t>Support of New Services</a:t>
                      </a:r>
                      <a:endParaRPr lang="zh-CN" sz="1000" kern="1200" dirty="0">
                        <a:solidFill>
                          <a:schemeClr val="bg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4"/>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20</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Access control for management service </a:t>
                      </a:r>
                    </a:p>
                  </a:txBody>
                  <a:tcPr marL="9525" marR="9525" marT="9525" marB="9525">
                    <a:solidFill>
                      <a:schemeClr val="accent1">
                        <a:lumMod val="40000"/>
                        <a:lumOff val="6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MSAC</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937838449"/>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a:solidFill>
                            <a:srgbClr val="000000"/>
                          </a:solidFill>
                          <a:effectLst/>
                          <a:latin typeface="Arial" panose="020B0604020202020204" pitchFamily="34" charset="0"/>
                          <a:ea typeface="+mn-ea"/>
                          <a:cs typeface="Arial" panose="020B0604020202020204" pitchFamily="34" charset="0"/>
                        </a:rPr>
                        <a:t>Huawei</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10008"/>
                  </a:ext>
                </a:extLst>
              </a:tr>
              <a:tr h="152782">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22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Management of non-public networks phase 2</a:t>
                      </a:r>
                    </a:p>
                  </a:txBody>
                  <a:tcPr marL="6350" marR="6350" marT="6350" marB="0" anchor="b">
                    <a:solidFill>
                      <a:schemeClr val="accent1">
                        <a:lumMod val="40000"/>
                        <a:lumOff val="6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Huawei</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OAM_NPN_Ph2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SP-230184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3700419553"/>
                  </a:ext>
                </a:extLst>
              </a:tr>
              <a:tr h="1527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23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Network and Service Operations for Energy Utilities</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Samsung</a:t>
                      </a:r>
                    </a:p>
                  </a:txBody>
                  <a:tcPr marL="6350" marR="6350" marT="6350" marB="0" anchor="b">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NSOEU</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SP-230632</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40000"/>
                        <a:lumOff val="60000"/>
                      </a:schemeClr>
                    </a:solidFill>
                  </a:tcPr>
                </a:tc>
                <a:extLst>
                  <a:ext uri="{0D108BD9-81ED-4DB2-BD59-A6C34878D82A}">
                    <a16:rowId xmlns:a16="http://schemas.microsoft.com/office/drawing/2014/main" val="2877023117"/>
                  </a:ext>
                </a:extLst>
              </a:tr>
            </a:tbl>
          </a:graphicData>
        </a:graphic>
      </p:graphicFrame>
    </p:spTree>
    <p:extLst>
      <p:ext uri="{BB962C8B-B14F-4D97-AF65-F5344CB8AC3E}">
        <p14:creationId xmlns:p14="http://schemas.microsoft.com/office/powerpoint/2010/main" val="256515507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 (1/2)</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69338906"/>
              </p:ext>
            </p:extLst>
          </p:nvPr>
        </p:nvGraphicFramePr>
        <p:xfrm>
          <a:off x="913840" y="1142998"/>
          <a:ext cx="8981273" cy="4465869"/>
        </p:xfrm>
        <a:graphic>
          <a:graphicData uri="http://schemas.openxmlformats.org/drawingml/2006/table">
            <a:tbl>
              <a:tblPr firstRow="1" firstCol="1" bandRow="1">
                <a:tableStyleId>{F5AB1C69-6EDB-4FF4-983F-18BD219EF322}</a:tableStyleId>
              </a:tblPr>
              <a:tblGrid>
                <a:gridCol w="660292">
                  <a:extLst>
                    <a:ext uri="{9D8B030D-6E8A-4147-A177-3AD203B41FA5}">
                      <a16:colId xmlns:a16="http://schemas.microsoft.com/office/drawing/2014/main" val="20000"/>
                    </a:ext>
                  </a:extLst>
                </a:gridCol>
                <a:gridCol w="3287883">
                  <a:extLst>
                    <a:ext uri="{9D8B030D-6E8A-4147-A177-3AD203B41FA5}">
                      <a16:colId xmlns:a16="http://schemas.microsoft.com/office/drawing/2014/main" val="20001"/>
                    </a:ext>
                  </a:extLst>
                </a:gridCol>
                <a:gridCol w="986096">
                  <a:extLst>
                    <a:ext uri="{9D8B030D-6E8A-4147-A177-3AD203B41FA5}">
                      <a16:colId xmlns:a16="http://schemas.microsoft.com/office/drawing/2014/main" val="20002"/>
                    </a:ext>
                  </a:extLst>
                </a:gridCol>
                <a:gridCol w="1279130">
                  <a:extLst>
                    <a:ext uri="{9D8B030D-6E8A-4147-A177-3AD203B41FA5}">
                      <a16:colId xmlns:a16="http://schemas.microsoft.com/office/drawing/2014/main" val="20005"/>
                    </a:ext>
                  </a:extLst>
                </a:gridCol>
                <a:gridCol w="770104">
                  <a:extLst>
                    <a:ext uri="{9D8B030D-6E8A-4147-A177-3AD203B41FA5}">
                      <a16:colId xmlns:a16="http://schemas.microsoft.com/office/drawing/2014/main" val="20006"/>
                    </a:ext>
                  </a:extLst>
                </a:gridCol>
                <a:gridCol w="746769">
                  <a:extLst>
                    <a:ext uri="{9D8B030D-6E8A-4147-A177-3AD203B41FA5}">
                      <a16:colId xmlns:a16="http://schemas.microsoft.com/office/drawing/2014/main" val="2750818335"/>
                    </a:ext>
                  </a:extLst>
                </a:gridCol>
                <a:gridCol w="652911">
                  <a:extLst>
                    <a:ext uri="{9D8B030D-6E8A-4147-A177-3AD203B41FA5}">
                      <a16:colId xmlns:a16="http://schemas.microsoft.com/office/drawing/2014/main" val="20007"/>
                    </a:ext>
                  </a:extLst>
                </a:gridCol>
                <a:gridCol w="598088">
                  <a:extLst>
                    <a:ext uri="{9D8B030D-6E8A-4147-A177-3AD203B41FA5}">
                      <a16:colId xmlns:a16="http://schemas.microsoft.com/office/drawing/2014/main" val="20008"/>
                    </a:ext>
                  </a:extLst>
                </a:gridCol>
              </a:tblGrid>
              <a:tr h="225510">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6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165281">
                <a:tc>
                  <a:txBody>
                    <a:bodyPr/>
                    <a:lstStyle/>
                    <a:p>
                      <a:pPr algn="l" fontAlgn="t"/>
                      <a:r>
                        <a:rPr lang="en-US" altLang="zh-CN" sz="800" b="0" i="0" u="none" strike="noStrike" dirty="0">
                          <a:solidFill>
                            <a:srgbClr val="000000"/>
                          </a:solidFill>
                          <a:effectLst/>
                          <a:latin typeface="+mn-lt"/>
                          <a:ea typeface="等线" panose="02010600030101010101" pitchFamily="2" charset="-122"/>
                        </a:rPr>
                        <a:t>990119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AI/ML management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AIML_MGT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SP-230335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298536">
                <a:tc>
                  <a:txBody>
                    <a:bodyPr/>
                    <a:lstStyle/>
                    <a:p>
                      <a:pPr algn="l" fontAlgn="t"/>
                      <a:r>
                        <a:rPr lang="en-US" altLang="zh-CN" sz="800" b="0" i="0" u="none" strike="noStrike">
                          <a:solidFill>
                            <a:srgbClr val="000000"/>
                          </a:solidFill>
                          <a:effectLst/>
                          <a:latin typeface="+mn-lt"/>
                          <a:ea typeface="等线" panose="02010600030101010101" pitchFamily="2" charset="-122"/>
                        </a:rPr>
                        <a:t>940045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slicing provisioning rules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NSRULE</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2023/6/9</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-&gt;SA#102 (Dec 2023)</a:t>
                      </a:r>
                      <a:endParaRPr lang="en-US" altLang="zh-CN"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SP-211449</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70%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2055227842"/>
                  </a:ext>
                </a:extLst>
              </a:tr>
              <a:tr h="298536">
                <a:tc>
                  <a:txBody>
                    <a:bodyPr/>
                    <a:lstStyle/>
                    <a:p>
                      <a:pPr algn="l" fontAlgn="t"/>
                      <a:r>
                        <a:rPr lang="en-US" altLang="zh-CN" sz="800" b="0" i="0" u="none" strike="noStrike">
                          <a:solidFill>
                            <a:srgbClr val="000000"/>
                          </a:solidFill>
                          <a:effectLst/>
                          <a:latin typeface="+mn-lt"/>
                          <a:ea typeface="等线" panose="02010600030101010101" pitchFamily="2" charset="-122"/>
                        </a:rPr>
                        <a:t>990030</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Intent driven Management Service for Mobile Network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IDMS_MN_ph2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40%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50671">
                <a:tc>
                  <a:txBody>
                    <a:bodyPr/>
                    <a:lstStyle/>
                    <a:p>
                      <a:pPr algn="l" fontAlgn="t"/>
                      <a:r>
                        <a:rPr lang="en-US" altLang="zh-CN" sz="800" b="0" i="0" u="none" strike="noStrike">
                          <a:solidFill>
                            <a:srgbClr val="000000"/>
                          </a:solidFill>
                          <a:effectLst/>
                          <a:latin typeface="+mn-lt"/>
                          <a:ea typeface="等线" panose="02010600030101010101" pitchFamily="2" charset="-122"/>
                        </a:rPr>
                        <a:t>970031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Data Analytics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eMDAS_Ph2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SP-220981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298536">
                <a:tc>
                  <a:txBody>
                    <a:bodyPr/>
                    <a:lstStyle/>
                    <a:p>
                      <a:pPr algn="l" fontAlgn="t"/>
                      <a:r>
                        <a:rPr lang="en-US" altLang="zh-CN" sz="800" b="0" i="0" u="none" strike="noStrike">
                          <a:solidFill>
                            <a:srgbClr val="000000"/>
                          </a:solidFill>
                          <a:effectLst/>
                          <a:latin typeface="+mn-lt"/>
                          <a:ea typeface="等线" panose="02010600030101010101" pitchFamily="2" charset="-122"/>
                        </a:rPr>
                        <a:t>950031</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Additional NRM features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AdNRM_ph2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2023/3/3</a:t>
                      </a:r>
                    </a:p>
                    <a:p>
                      <a:pPr algn="l" fontAlgn="t"/>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80%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SP-220351</a:t>
                      </a:r>
                    </a:p>
                  </a:txBody>
                  <a:tcPr marL="9525" marR="9525" marT="9525" marB="0"/>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88%</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222803">
                <a:tc>
                  <a:txBody>
                    <a:bodyPr/>
                    <a:lstStyle/>
                    <a:p>
                      <a:pPr algn="l" fontAlgn="t"/>
                      <a:r>
                        <a:rPr lang="en-US" altLang="zh-CN" sz="800" b="0" i="0" u="none" strike="noStrike">
                          <a:solidFill>
                            <a:srgbClr val="000000"/>
                          </a:solidFill>
                          <a:effectLst/>
                          <a:latin typeface="+mn-lt"/>
                          <a:ea typeface="等线" panose="02010600030101010101" pitchFamily="2" charset="-122"/>
                        </a:rPr>
                        <a:t>940030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Self-Configuration of RAN NEs</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RANSC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SP-211431</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65%</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298536">
                <a:tc>
                  <a:txBody>
                    <a:bodyPr/>
                    <a:lstStyle/>
                    <a:p>
                      <a:pPr algn="l" fontAlgn="t"/>
                      <a:r>
                        <a:rPr lang="en-US" altLang="zh-CN" sz="800" b="0" i="0" u="none" strike="noStrike">
                          <a:solidFill>
                            <a:srgbClr val="000000"/>
                          </a:solidFill>
                          <a:effectLst/>
                          <a:latin typeface="+mn-lt"/>
                          <a:ea typeface="等线" panose="02010600030101010101" pitchFamily="2" charset="-122"/>
                        </a:rPr>
                        <a:t>980029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of Trace/MDT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5GMDT_Ph2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SP-221163</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40%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6"/>
                  </a:ext>
                </a:extLst>
              </a:tr>
              <a:tr h="165281">
                <a:tc>
                  <a:txBody>
                    <a:bodyPr/>
                    <a:lstStyle/>
                    <a:p>
                      <a:pPr algn="l" fontAlgn="t"/>
                      <a:r>
                        <a:rPr lang="en-US" altLang="zh-CN" sz="800" b="0" i="0" u="none" strike="noStrike">
                          <a:solidFill>
                            <a:srgbClr val="000000"/>
                          </a:solidFill>
                          <a:effectLst/>
                          <a:latin typeface="+mn-lt"/>
                          <a:ea typeface="等线" panose="02010600030101010101" pitchFamily="2" charset="-122"/>
                        </a:rPr>
                        <a:t>940037</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Enhancements of EE for 5G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EE5GPLUS_Ph2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35%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SP-211441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r h="165281">
                <a:tc>
                  <a:txBody>
                    <a:bodyPr/>
                    <a:lstStyle/>
                    <a:p>
                      <a:pPr algn="l" fontAlgn="t"/>
                      <a:r>
                        <a:rPr lang="en-US" altLang="zh-CN" sz="800" b="0" i="0" u="none" strike="noStrike">
                          <a:solidFill>
                            <a:srgbClr val="000000"/>
                          </a:solidFill>
                          <a:effectLst/>
                          <a:latin typeface="+mn-lt"/>
                          <a:ea typeface="等线" panose="02010600030101010101" pitchFamily="2" charset="-122"/>
                        </a:rPr>
                        <a:t>960025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5G performance measurements and KPIs phase 3</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PM_KPI_5G_Ph3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70%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SP-220690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80%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8"/>
                  </a:ext>
                </a:extLst>
              </a:tr>
              <a:tr h="222803">
                <a:tc>
                  <a:txBody>
                    <a:bodyPr/>
                    <a:lstStyle/>
                    <a:p>
                      <a:pPr algn="l" fontAlgn="t"/>
                      <a:r>
                        <a:rPr lang="en-US" altLang="zh-CN" sz="800" b="0" i="0" u="none" strike="noStrike">
                          <a:solidFill>
                            <a:srgbClr val="000000"/>
                          </a:solidFill>
                          <a:effectLst/>
                          <a:latin typeface="+mn-lt"/>
                          <a:ea typeface="等线" panose="02010600030101010101" pitchFamily="2" charset="-122"/>
                        </a:rPr>
                        <a:t>870027</a:t>
                      </a:r>
                    </a:p>
                  </a:txBody>
                  <a:tcPr marL="9525" marR="9525" marT="9525" marB="0">
                    <a:solidFill>
                      <a:schemeClr val="bg1">
                        <a:lumMod val="65000"/>
                      </a:schemeClr>
                    </a:solidFill>
                  </a:tcPr>
                </a:tc>
                <a:tc>
                  <a:txBody>
                    <a:bodyPr/>
                    <a:lstStyle/>
                    <a:p>
                      <a:pPr algn="l" fontAlgn="t"/>
                      <a:r>
                        <a:rPr lang="en-US" sz="800" b="0" i="0" u="none" strike="noStrike" dirty="0">
                          <a:solidFill>
                            <a:schemeClr val="tx1"/>
                          </a:solidFill>
                          <a:effectLst/>
                          <a:latin typeface="+mn-lt"/>
                          <a:ea typeface="等线" panose="02010600030101010101" pitchFamily="2" charset="-122"/>
                        </a:rPr>
                        <a:t>Enhancement of </a:t>
                      </a:r>
                      <a:r>
                        <a:rPr lang="en-US" sz="800" b="0" i="0" u="none" strike="noStrike" dirty="0" err="1">
                          <a:solidFill>
                            <a:schemeClr val="tx1"/>
                          </a:solidFill>
                          <a:effectLst/>
                          <a:latin typeface="+mn-lt"/>
                          <a:ea typeface="等线" panose="02010600030101010101" pitchFamily="2" charset="-122"/>
                        </a:rPr>
                        <a:t>QoE</a:t>
                      </a:r>
                      <a:r>
                        <a:rPr lang="en-US" sz="800" b="0" i="0" u="none" strike="noStrike" dirty="0">
                          <a:solidFill>
                            <a:schemeClr val="tx1"/>
                          </a:solidFill>
                          <a:effectLst/>
                          <a:latin typeface="+mn-lt"/>
                          <a:ea typeface="等线" panose="02010600030101010101" pitchFamily="2" charset="-122"/>
                        </a:rPr>
                        <a:t> Measurement Collection </a:t>
                      </a:r>
                    </a:p>
                  </a:txBody>
                  <a:tcPr marL="9525" marR="9525" marT="9525" marB="0">
                    <a:solidFill>
                      <a:schemeClr val="bg1">
                        <a:lumMod val="65000"/>
                      </a:schemeClr>
                    </a:solidFill>
                  </a:tcPr>
                </a:tc>
                <a:tc>
                  <a:txBody>
                    <a:bodyPr/>
                    <a:lstStyle/>
                    <a:p>
                      <a:pPr algn="l" fontAlgn="t"/>
                      <a:r>
                        <a:rPr lang="en-US" sz="800" b="0" i="0" u="none" strike="noStrike" dirty="0" err="1">
                          <a:solidFill>
                            <a:srgbClr val="000000"/>
                          </a:solidFill>
                          <a:effectLst/>
                          <a:latin typeface="+mn-lt"/>
                          <a:ea typeface="等线" panose="02010600030101010101" pitchFamily="2" charset="-122"/>
                        </a:rPr>
                        <a:t>eQoE</a:t>
                      </a:r>
                      <a:endParaRPr lang="en-US" sz="800" b="0" i="0" u="none" strike="noStrike" dirty="0">
                        <a:solidFill>
                          <a:srgbClr val="000000"/>
                        </a:solidFill>
                        <a:effectLst/>
                        <a:latin typeface="+mn-lt"/>
                        <a:ea typeface="等线" panose="02010600030101010101" pitchFamily="2" charset="-122"/>
                      </a:endParaRP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SP-200193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9"/>
                  </a:ext>
                </a:extLst>
              </a:tr>
              <a:tr h="165281">
                <a:tc>
                  <a:txBody>
                    <a:bodyPr/>
                    <a:lstStyle/>
                    <a:p>
                      <a:pPr algn="l" fontAlgn="t"/>
                      <a:r>
                        <a:rPr lang="en-US" altLang="zh-CN" sz="800" b="0" i="0" u="none" strike="noStrike">
                          <a:solidFill>
                            <a:srgbClr val="000000"/>
                          </a:solidFill>
                          <a:effectLst/>
                          <a:latin typeface="+mn-lt"/>
                          <a:ea typeface="等线" panose="02010600030101010101" pitchFamily="2" charset="-122"/>
                        </a:rPr>
                        <a:t>950036</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Enhanced Edge Computing Management </a:t>
                      </a:r>
                    </a:p>
                  </a:txBody>
                  <a:tcPr marL="9525" marR="9525" marT="9525" marB="0"/>
                </a:tc>
                <a:tc>
                  <a:txBody>
                    <a:bodyPr/>
                    <a:lstStyle/>
                    <a:p>
                      <a:pPr algn="l" fontAlgn="t"/>
                      <a:r>
                        <a:rPr lang="en-US" sz="800" b="0" i="0" u="none" strike="noStrike" dirty="0" err="1">
                          <a:solidFill>
                            <a:srgbClr val="000000"/>
                          </a:solidFill>
                          <a:effectLst/>
                          <a:latin typeface="+mn-lt"/>
                          <a:ea typeface="等线" panose="02010600030101010101" pitchFamily="2" charset="-122"/>
                        </a:rPr>
                        <a:t>eECM</a:t>
                      </a:r>
                      <a:endParaRPr lang="en-US"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SP-220154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939318273"/>
                  </a:ext>
                </a:extLst>
              </a:tr>
              <a:tr h="183611">
                <a:tc>
                  <a:txBody>
                    <a:bodyPr/>
                    <a:lstStyle/>
                    <a:p>
                      <a:pPr algn="l" fontAlgn="t"/>
                      <a:r>
                        <a:rPr lang="en-US" altLang="zh-CN" sz="800" b="0" i="0" u="none" strike="noStrike">
                          <a:solidFill>
                            <a:srgbClr val="000000"/>
                          </a:solidFill>
                          <a:effectLst/>
                          <a:latin typeface="+mn-lt"/>
                          <a:ea typeface="等线" panose="02010600030101010101" pitchFamily="2" charset="-122"/>
                        </a:rPr>
                        <a:t>930010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Access control for management service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MSAC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72%</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SP-210859</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73%</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11141217"/>
                  </a:ext>
                </a:extLst>
              </a:tr>
              <a:tr h="165281">
                <a:tc>
                  <a:txBody>
                    <a:bodyPr/>
                    <a:lstStyle/>
                    <a:p>
                      <a:pPr algn="l" fontAlgn="t"/>
                      <a:r>
                        <a:rPr lang="en-US" altLang="zh-CN" sz="800" b="0" i="0" u="none" strike="noStrike">
                          <a:solidFill>
                            <a:srgbClr val="000000"/>
                          </a:solidFill>
                          <a:effectLst/>
                          <a:latin typeface="+mn-lt"/>
                          <a:ea typeface="等线" panose="02010600030101010101" pitchFamily="2" charset="-122"/>
                        </a:rPr>
                        <a:t>940033</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slice provisioning enhancement </a:t>
                      </a:r>
                    </a:p>
                  </a:txBody>
                  <a:tcPr marL="9525" marR="9525" marT="9525" marB="0"/>
                </a:tc>
                <a:tc>
                  <a:txBody>
                    <a:bodyPr/>
                    <a:lstStyle/>
                    <a:p>
                      <a:pPr algn="l" fontAlgn="t"/>
                      <a:r>
                        <a:rPr lang="en-US" sz="800" b="0" i="0" u="none" strike="noStrike" dirty="0" err="1">
                          <a:solidFill>
                            <a:srgbClr val="000000"/>
                          </a:solidFill>
                          <a:effectLst/>
                          <a:latin typeface="+mn-lt"/>
                          <a:ea typeface="等线" panose="02010600030101010101" pitchFamily="2" charset="-122"/>
                        </a:rPr>
                        <a:t>eNETSLICE_PRO</a:t>
                      </a:r>
                      <a:endParaRPr lang="en-US"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90%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238587088"/>
                  </a:ext>
                </a:extLst>
              </a:tr>
              <a:tr h="295187">
                <a:tc>
                  <a:txBody>
                    <a:bodyPr/>
                    <a:lstStyle/>
                    <a:p>
                      <a:pPr algn="l" fontAlgn="t"/>
                      <a:r>
                        <a:rPr lang="en-US" altLang="zh-CN" sz="800" b="0" i="0" u="none" strike="noStrike">
                          <a:solidFill>
                            <a:srgbClr val="000000"/>
                          </a:solidFill>
                          <a:effectLst/>
                          <a:latin typeface="+mn-lt"/>
                          <a:ea typeface="等线" panose="02010600030101010101" pitchFamily="2" charset="-122"/>
                        </a:rPr>
                        <a:t>990026</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Service based management architecture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eSBMA</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SP-230174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401175213"/>
                  </a:ext>
                </a:extLst>
              </a:tr>
              <a:tr h="165281">
                <a:tc>
                  <a:txBody>
                    <a:bodyPr/>
                    <a:lstStyle/>
                    <a:p>
                      <a:pPr algn="l" fontAlgn="t"/>
                      <a:r>
                        <a:rPr lang="en-US" altLang="zh-CN" sz="800" b="0" i="0" u="none" strike="noStrike">
                          <a:solidFill>
                            <a:srgbClr val="000000"/>
                          </a:solidFill>
                          <a:effectLst/>
                          <a:latin typeface="+mn-lt"/>
                          <a:ea typeface="等线" panose="02010600030101010101" pitchFamily="2" charset="-122"/>
                        </a:rPr>
                        <a:t>990031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related to NWDAF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MANWDAF</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936462661"/>
                  </a:ext>
                </a:extLst>
              </a:tr>
              <a:tr h="165281">
                <a:tc>
                  <a:txBody>
                    <a:bodyPr/>
                    <a:lstStyle/>
                    <a:p>
                      <a:pPr algn="l" fontAlgn="t"/>
                      <a:r>
                        <a:rPr lang="en-US" altLang="zh-CN" sz="800" b="0" i="0" u="none" strike="noStrike">
                          <a:solidFill>
                            <a:srgbClr val="000000"/>
                          </a:solidFill>
                          <a:effectLst/>
                          <a:latin typeface="+mn-lt"/>
                          <a:ea typeface="等线" panose="02010600030101010101" pitchFamily="2" charset="-122"/>
                        </a:rPr>
                        <a:t>990027</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 of 5GLAN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5GLAN_Mgt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45%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SP-230175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90%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165583142"/>
                  </a:ext>
                </a:extLst>
              </a:tr>
              <a:tr h="165281">
                <a:tc>
                  <a:txBody>
                    <a:bodyPr/>
                    <a:lstStyle/>
                    <a:p>
                      <a:pPr algn="l" fontAlgn="t"/>
                      <a:r>
                        <a:rPr lang="en-US" altLang="zh-CN" sz="800" b="0" i="0" u="none" strike="noStrike">
                          <a:solidFill>
                            <a:srgbClr val="000000"/>
                          </a:solidFill>
                          <a:effectLst/>
                          <a:latin typeface="+mn-lt"/>
                          <a:ea typeface="等线" panose="02010600030101010101" pitchFamily="2" charset="-122"/>
                        </a:rPr>
                        <a:t>970030</a:t>
                      </a:r>
                    </a:p>
                  </a:txBody>
                  <a:tcPr marL="9525" marR="9525" marT="9525" marB="0">
                    <a:solidFill>
                      <a:schemeClr val="bg1">
                        <a:lumMod val="65000"/>
                      </a:schemeClr>
                    </a:solidFill>
                  </a:tcPr>
                </a:tc>
                <a:tc>
                  <a:txBody>
                    <a:bodyPr/>
                    <a:lstStyle/>
                    <a:p>
                      <a:pPr algn="l" fontAlgn="t"/>
                      <a:r>
                        <a:rPr lang="en-US" sz="800" b="0" i="0" u="none" strike="noStrike" dirty="0">
                          <a:solidFill>
                            <a:schemeClr val="tx1"/>
                          </a:solidFill>
                          <a:effectLst/>
                          <a:latin typeface="+mn-lt"/>
                          <a:ea typeface="等线" panose="02010600030101010101" pitchFamily="2" charset="-122"/>
                        </a:rPr>
                        <a:t>Methodology for deprecation </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OAM_MetDep</a:t>
                      </a:r>
                    </a:p>
                  </a:txBody>
                  <a:tcPr marL="9525" marR="9525" marT="9525" marB="0">
                    <a:solidFill>
                      <a:schemeClr val="bg1">
                        <a:lumMod val="65000"/>
                      </a:schemeClr>
                    </a:solidFill>
                  </a:tcPr>
                </a:tc>
                <a:tc>
                  <a:txBody>
                    <a:bodyPr/>
                    <a:lstStyle/>
                    <a:p>
                      <a:pPr algn="l" fontAlgn="t"/>
                      <a:r>
                        <a:rPr lang="en-US" altLang="zh-CN" sz="800" b="0" i="0" u="none" strike="noStrike">
                          <a:solidFill>
                            <a:srgbClr val="000000"/>
                          </a:solidFill>
                          <a:effectLst/>
                          <a:latin typeface="+mn-lt"/>
                          <a:ea typeface="等线" panose="02010600030101010101" pitchFamily="2" charset="-122"/>
                        </a:rPr>
                        <a:t>2023/3/10</a:t>
                      </a: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SP-220843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3388986984"/>
                  </a:ext>
                </a:extLst>
              </a:tr>
              <a:tr h="165281">
                <a:tc>
                  <a:txBody>
                    <a:bodyPr/>
                    <a:lstStyle/>
                    <a:p>
                      <a:pPr algn="l" fontAlgn="t"/>
                      <a:r>
                        <a:rPr lang="en-US" altLang="zh-CN" sz="800" b="0" i="0" u="none" strike="noStrike">
                          <a:solidFill>
                            <a:srgbClr val="000000"/>
                          </a:solidFill>
                          <a:effectLst/>
                          <a:latin typeface="+mn-lt"/>
                          <a:ea typeface="等线" panose="02010600030101010101" pitchFamily="2" charset="-122"/>
                        </a:rPr>
                        <a:t>990033</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of NTN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OAM_NTN</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SP-230183</a:t>
                      </a:r>
                    </a:p>
                  </a:txBody>
                  <a:tcPr marL="9525" marR="9525" marT="9525" marB="0"/>
                </a:tc>
                <a:tc>
                  <a:txBody>
                    <a:bodyPr/>
                    <a:lstStyle/>
                    <a:p>
                      <a:pPr algn="ctr">
                        <a:lnSpc>
                          <a:spcPct val="107000"/>
                        </a:lnSpc>
                        <a:spcAft>
                          <a:spcPts val="800"/>
                        </a:spcAft>
                      </a:pPr>
                      <a:r>
                        <a:rPr kumimoji="0" lang="en-GB" sz="900" b="0" i="0" u="none" strike="noStrike" kern="1200" cap="none" spc="0" normalizeH="0" baseline="0" noProof="0" dirty="0">
                          <a:ln>
                            <a:noFill/>
                          </a:ln>
                          <a:solidFill>
                            <a:srgbClr val="0000FF"/>
                          </a:solidFill>
                          <a:effectLst/>
                          <a:uLnTx/>
                          <a:uFillTx/>
                          <a:latin typeface="+mn-lt"/>
                          <a:ea typeface="+mn-ea"/>
                          <a:cs typeface="+mn-cs"/>
                        </a:rPr>
                        <a:t>30%</a:t>
                      </a: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892912761"/>
                  </a:ext>
                </a:extLst>
              </a:tr>
              <a:tr h="183611">
                <a:tc>
                  <a:txBody>
                    <a:bodyPr/>
                    <a:lstStyle/>
                    <a:p>
                      <a:pPr algn="l" fontAlgn="t"/>
                      <a:r>
                        <a:rPr lang="en-US" altLang="zh-CN" sz="800" b="0" i="0" u="none" strike="noStrike">
                          <a:solidFill>
                            <a:srgbClr val="000000"/>
                          </a:solidFill>
                          <a:effectLst/>
                          <a:latin typeface="+mn-lt"/>
                          <a:ea typeface="等线" panose="02010600030101010101" pitchFamily="2" charset="-122"/>
                        </a:rPr>
                        <a:t>990034</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of non-public networks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OAM_NPN_Ph2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SP-230184</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40%</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482531068"/>
                  </a:ext>
                </a:extLst>
              </a:tr>
            </a:tbl>
          </a:graphicData>
        </a:graphic>
      </p:graphicFrame>
    </p:spTree>
    <p:extLst>
      <p:ext uri="{BB962C8B-B14F-4D97-AF65-F5344CB8AC3E}">
        <p14:creationId xmlns:p14="http://schemas.microsoft.com/office/powerpoint/2010/main" val="419962845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842488651"/>
              </p:ext>
            </p:extLst>
          </p:nvPr>
        </p:nvGraphicFramePr>
        <p:xfrm>
          <a:off x="1215189" y="1398741"/>
          <a:ext cx="9955574" cy="4844609"/>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SA5#146-bis-e</a:t>
                      </a:r>
                      <a:endPar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16 - 19 Jan</a:t>
                      </a:r>
                      <a:endParaRPr kumimoji="0" lang="en-GB"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Feb – 3 Mar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Athens</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Greece</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CT,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SA5#148-e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17 - 25 Apr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22 - 26 May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Berlin</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Germany</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CT,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21 - 25 Aug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Gothenburg</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Sweden</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CT,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9 - 13 Oct</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Xiamen</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CCSA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13 - 17 Nov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Chicago</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US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2023 meeting calendar</a:t>
            </a:r>
            <a:endParaRPr lang="en-GB" sz="3600" dirty="0"/>
          </a:p>
        </p:txBody>
      </p:sp>
    </p:spTree>
    <p:extLst>
      <p:ext uri="{BB962C8B-B14F-4D97-AF65-F5344CB8AC3E}">
        <p14:creationId xmlns:p14="http://schemas.microsoft.com/office/powerpoint/2010/main" val="136951272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 (2/2)</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178719920"/>
              </p:ext>
            </p:extLst>
          </p:nvPr>
        </p:nvGraphicFramePr>
        <p:xfrm>
          <a:off x="1305725" y="1769412"/>
          <a:ext cx="8205666" cy="1585363"/>
        </p:xfrm>
        <a:graphic>
          <a:graphicData uri="http://schemas.openxmlformats.org/drawingml/2006/table">
            <a:tbl>
              <a:tblPr firstRow="1" firstCol="1" bandRow="1">
                <a:tableStyleId>{F5AB1C69-6EDB-4FF4-983F-18BD219EF322}</a:tableStyleId>
              </a:tblPr>
              <a:tblGrid>
                <a:gridCol w="603270">
                  <a:extLst>
                    <a:ext uri="{9D8B030D-6E8A-4147-A177-3AD203B41FA5}">
                      <a16:colId xmlns:a16="http://schemas.microsoft.com/office/drawing/2014/main" val="20000"/>
                    </a:ext>
                  </a:extLst>
                </a:gridCol>
                <a:gridCol w="3003947">
                  <a:extLst>
                    <a:ext uri="{9D8B030D-6E8A-4147-A177-3AD203B41FA5}">
                      <a16:colId xmlns:a16="http://schemas.microsoft.com/office/drawing/2014/main" val="20001"/>
                    </a:ext>
                  </a:extLst>
                </a:gridCol>
                <a:gridCol w="900939">
                  <a:extLst>
                    <a:ext uri="{9D8B030D-6E8A-4147-A177-3AD203B41FA5}">
                      <a16:colId xmlns:a16="http://schemas.microsoft.com/office/drawing/2014/main" val="20002"/>
                    </a:ext>
                  </a:extLst>
                </a:gridCol>
                <a:gridCol w="1168666">
                  <a:extLst>
                    <a:ext uri="{9D8B030D-6E8A-4147-A177-3AD203B41FA5}">
                      <a16:colId xmlns:a16="http://schemas.microsoft.com/office/drawing/2014/main" val="20005"/>
                    </a:ext>
                  </a:extLst>
                </a:gridCol>
                <a:gridCol w="703600">
                  <a:extLst>
                    <a:ext uri="{9D8B030D-6E8A-4147-A177-3AD203B41FA5}">
                      <a16:colId xmlns:a16="http://schemas.microsoft.com/office/drawing/2014/main" val="20006"/>
                    </a:ext>
                  </a:extLst>
                </a:gridCol>
                <a:gridCol w="682279">
                  <a:extLst>
                    <a:ext uri="{9D8B030D-6E8A-4147-A177-3AD203B41FA5}">
                      <a16:colId xmlns:a16="http://schemas.microsoft.com/office/drawing/2014/main" val="2750818335"/>
                    </a:ext>
                  </a:extLst>
                </a:gridCol>
                <a:gridCol w="596527">
                  <a:extLst>
                    <a:ext uri="{9D8B030D-6E8A-4147-A177-3AD203B41FA5}">
                      <a16:colId xmlns:a16="http://schemas.microsoft.com/office/drawing/2014/main" val="20007"/>
                    </a:ext>
                  </a:extLst>
                </a:gridCol>
                <a:gridCol w="546438">
                  <a:extLst>
                    <a:ext uri="{9D8B030D-6E8A-4147-A177-3AD203B41FA5}">
                      <a16:colId xmlns:a16="http://schemas.microsoft.com/office/drawing/2014/main" val="20008"/>
                    </a:ext>
                  </a:extLst>
                </a:gridCol>
              </a:tblGrid>
              <a:tr h="290417">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6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381569">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1000007</a:t>
                      </a:r>
                    </a:p>
                  </a:txBody>
                  <a:tcPr marL="7620" marR="7620" marT="7620" marB="0"/>
                </a:tc>
                <a:tc>
                  <a:txBody>
                    <a:bodyPr/>
                    <a:lstStyle/>
                    <a:p>
                      <a:pPr marL="0" algn="l" defTabSz="1219170" rtl="0" eaLnBrk="1" fontAlgn="t" latinLnBrk="0" hangingPunct="1"/>
                      <a:r>
                        <a:rPr lang="en-US" sz="800" b="0" i="0" u="none" strike="noStrike" kern="1200">
                          <a:solidFill>
                            <a:srgbClr val="000000"/>
                          </a:solidFill>
                          <a:effectLst/>
                          <a:latin typeface="Arial" panose="020B0604020202020204" pitchFamily="34" charset="0"/>
                          <a:ea typeface="等线" panose="02010600030101010101" pitchFamily="2" charset="-122"/>
                          <a:cs typeface="+mn-cs"/>
                        </a:rPr>
                        <a:t>Management of cloud-native Virtualized Network Functions </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MCVNF </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2024/3/3</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0%</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SP-230764</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257789">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1000012</a:t>
                      </a:r>
                    </a:p>
                  </a:txBody>
                  <a:tcPr marL="7620" marR="7620" marT="7620" marB="0"/>
                </a:tc>
                <a:tc>
                  <a:txBody>
                    <a:bodyPr/>
                    <a:lstStyle/>
                    <a:p>
                      <a:pPr marL="0" algn="l" defTabSz="1219170" rtl="0" eaLnBrk="1" fontAlgn="t" latinLnBrk="0" hangingPunct="1"/>
                      <a:r>
                        <a:rPr lang="en-US" sz="800" b="0" i="0" u="none" strike="noStrike" kern="1200" dirty="0">
                          <a:solidFill>
                            <a:srgbClr val="000000"/>
                          </a:solidFill>
                          <a:effectLst/>
                          <a:latin typeface="Arial" panose="020B0604020202020204" pitchFamily="34" charset="0"/>
                          <a:ea typeface="等线" panose="02010600030101010101" pitchFamily="2" charset="-122"/>
                          <a:cs typeface="+mn-cs"/>
                        </a:rPr>
                        <a:t>Management Aspects of 5G Network Sharing Phase2 </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MANS_ph2</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2024/3/3</a:t>
                      </a:r>
                    </a:p>
                  </a:txBody>
                  <a:tcPr marL="7620" marR="7620" marT="7620" marB="0"/>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0%</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SP-230629</a:t>
                      </a:r>
                    </a:p>
                  </a:txBody>
                  <a:tcPr marL="7620" marR="7620" marT="7620"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30%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2055227842"/>
                  </a:ext>
                </a:extLst>
              </a:tr>
              <a:tr h="257789">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1000013</a:t>
                      </a:r>
                    </a:p>
                  </a:txBody>
                  <a:tcPr marL="7620" marR="7620" marT="7620" marB="0"/>
                </a:tc>
                <a:tc>
                  <a:txBody>
                    <a:bodyPr/>
                    <a:lstStyle/>
                    <a:p>
                      <a:pPr marL="0" algn="l" defTabSz="1219170" rtl="0" eaLnBrk="1" fontAlgn="t" latinLnBrk="0" hangingPunct="1"/>
                      <a:r>
                        <a:rPr lang="en-US" sz="800" b="0" i="0" u="none" strike="noStrike" kern="1200" dirty="0">
                          <a:solidFill>
                            <a:srgbClr val="000000"/>
                          </a:solidFill>
                          <a:effectLst/>
                          <a:latin typeface="Arial" panose="020B0604020202020204" pitchFamily="34" charset="0"/>
                          <a:ea typeface="等线" panose="02010600030101010101" pitchFamily="2" charset="-122"/>
                          <a:cs typeface="+mn-cs"/>
                        </a:rPr>
                        <a:t>Management Aspects of URLLC </a:t>
                      </a:r>
                    </a:p>
                  </a:txBody>
                  <a:tcPr marL="7620" marR="7620" marT="7620" marB="0"/>
                </a:tc>
                <a:tc>
                  <a:txBody>
                    <a:bodyPr/>
                    <a:lstStyle/>
                    <a:p>
                      <a:pPr algn="l" fontAlgn="t"/>
                      <a:r>
                        <a:rPr lang="en-US" sz="800" b="0" i="0" u="none" strike="noStrike" dirty="0" err="1">
                          <a:solidFill>
                            <a:srgbClr val="000000"/>
                          </a:solidFill>
                          <a:effectLst/>
                          <a:latin typeface="Arial" panose="020B0604020202020204" pitchFamily="34" charset="0"/>
                          <a:ea typeface="等线" panose="02010600030101010101" pitchFamily="2" charset="-122"/>
                        </a:rPr>
                        <a:t>URLLC_Mgt</a:t>
                      </a:r>
                      <a:endParaRPr lang="en-US" sz="800" b="0" i="0" u="none" strike="noStrike" dirty="0">
                        <a:solidFill>
                          <a:srgbClr val="000000"/>
                        </a:solidFill>
                        <a:effectLst/>
                        <a:latin typeface="Arial" panose="020B0604020202020204" pitchFamily="34" charset="0"/>
                        <a:ea typeface="等线" panose="02010600030101010101" pitchFamily="2" charset="-122"/>
                      </a:endParaRP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2024/3/3</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0%</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SP-230631</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397799">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1000014</a:t>
                      </a:r>
                    </a:p>
                  </a:txBody>
                  <a:tcPr marL="7620" marR="7620" marT="7620" marB="0"/>
                </a:tc>
                <a:tc>
                  <a:txBody>
                    <a:bodyPr/>
                    <a:lstStyle/>
                    <a:p>
                      <a:pPr marL="0" algn="l" defTabSz="1219170" rtl="0" eaLnBrk="1" fontAlgn="t" latinLnBrk="0" hangingPunct="1"/>
                      <a:r>
                        <a:rPr lang="en-US" sz="800" b="0" i="0" u="none" strike="noStrike" kern="1200" dirty="0">
                          <a:solidFill>
                            <a:srgbClr val="000000"/>
                          </a:solidFill>
                          <a:effectLst/>
                          <a:latin typeface="Arial" panose="020B0604020202020204" pitchFamily="34" charset="0"/>
                          <a:ea typeface="等线" panose="02010600030101010101" pitchFamily="2" charset="-122"/>
                          <a:cs typeface="+mn-cs"/>
                        </a:rPr>
                        <a:t>Network and Service Operations for Energy Utilities </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NSOEU</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2024/3/3</a:t>
                      </a:r>
                    </a:p>
                  </a:txBody>
                  <a:tcPr marL="7620" marR="7620" marT="762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0%</a:t>
                      </a:r>
                    </a:p>
                  </a:txBody>
                  <a:tcPr marL="7620" marR="7620" marT="7620"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SP-230632</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46141461"/>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8243" y="2351650"/>
            <a:ext cx="2575260" cy="3963425"/>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6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lvl="0" indent="-455073" defTabSz="1219170">
              <a:spcBef>
                <a:spcPts val="0"/>
              </a:spcBef>
              <a:spcAft>
                <a:spcPts val="0"/>
              </a:spcAft>
              <a:defRPr/>
            </a:pPr>
            <a:r>
              <a:rPr lang="de-DE" altLang="de-DE" sz="1100" kern="0" dirty="0">
                <a:solidFill>
                  <a:prstClr val="black"/>
                </a:solidFill>
              </a:rPr>
              <a:t>Progress </a:t>
            </a:r>
            <a:r>
              <a:rPr lang="de-DE" altLang="de-DE" sz="1100" kern="0" dirty="0" err="1">
                <a:solidFill>
                  <a:prstClr val="black"/>
                </a:solidFill>
              </a:rPr>
              <a:t>since</a:t>
            </a:r>
            <a:r>
              <a:rPr lang="de-DE" altLang="de-DE" sz="1100" kern="0" dirty="0">
                <a:solidFill>
                  <a:prstClr val="black"/>
                </a:solidFill>
              </a:rPr>
              <a:t> SA#100:</a:t>
            </a:r>
          </a:p>
          <a:p>
            <a:pPr marL="588409" indent="-378875" defTabSz="1219170">
              <a:spcBef>
                <a:spcPts val="0"/>
              </a:spcBef>
              <a:spcAft>
                <a:spcPts val="600"/>
              </a:spcAft>
              <a:buFont typeface="Wingdings" panose="05000000000000000000" pitchFamily="2" charset="2"/>
              <a:buChar char="Ø"/>
              <a:defRPr/>
            </a:pPr>
            <a:r>
              <a:rPr lang="en-US" altLang="zh-CN" sz="1050" kern="0" dirty="0">
                <a:solidFill>
                  <a:prstClr val="black"/>
                </a:solidFill>
              </a:rPr>
              <a:t>The </a:t>
            </a:r>
            <a:r>
              <a:rPr lang="en-US" altLang="zh-CN" sz="1050" kern="0" dirty="0" err="1">
                <a:solidFill>
                  <a:prstClr val="black"/>
                </a:solidFill>
              </a:rPr>
              <a:t>MnS</a:t>
            </a:r>
            <a:r>
              <a:rPr lang="en-US" altLang="zh-CN" sz="1050" kern="0" dirty="0">
                <a:solidFill>
                  <a:prstClr val="black"/>
                </a:solidFill>
              </a:rPr>
              <a:t> model (Type B) and procedure for self-configuration</a:t>
            </a:r>
          </a:p>
          <a:p>
            <a:pPr marL="588409" indent="-378875" defTabSz="1219170">
              <a:spcBef>
                <a:spcPts val="0"/>
              </a:spcBef>
              <a:spcAft>
                <a:spcPts val="600"/>
              </a:spcAft>
              <a:buFont typeface="Wingdings" panose="05000000000000000000" pitchFamily="2" charset="2"/>
              <a:buChar char="Ø"/>
              <a:defRPr/>
            </a:pPr>
            <a:r>
              <a:rPr lang="en-US" altLang="zh-CN" sz="1050" kern="0" dirty="0">
                <a:solidFill>
                  <a:prstClr val="black"/>
                </a:solidFill>
              </a:rPr>
              <a:t>management have been discussed, only procedure has been agreed. The topic for configuration data handling is discussed again but no agreement achieved due to Nokia’s objection, which need further discussion. </a:t>
            </a:r>
          </a:p>
          <a:p>
            <a:pPr marL="455073" indent="-455073" defTabSz="1219170">
              <a:spcBef>
                <a:spcPts val="0"/>
              </a:spcBef>
              <a:spcAft>
                <a:spcPts val="0"/>
              </a:spcAft>
              <a:defRPr/>
            </a:pPr>
            <a:r>
              <a:rPr lang="en-US" altLang="zh-CN" sz="1100" kern="0" dirty="0">
                <a:solidFill>
                  <a:prstClr val="black"/>
                </a:solidFill>
              </a:rPr>
              <a:t>Impacts and dependencies on other WGs: </a:t>
            </a:r>
            <a:r>
              <a:rPr lang="en-US" altLang="zh-CN" sz="1050" kern="0" dirty="0">
                <a:solidFill>
                  <a:prstClr val="black"/>
                </a:solidFill>
              </a:rPr>
              <a:t>none identified</a:t>
            </a:r>
            <a:endParaRPr lang="en-US" altLang="zh-CN" sz="1500" kern="0" dirty="0">
              <a:solidFill>
                <a:prstClr val="black"/>
              </a:solidFill>
            </a:endParaRPr>
          </a:p>
          <a:p>
            <a:pPr marL="455073" lvl="0" indent="-455073" defTabSz="1219170">
              <a:spcBef>
                <a:spcPts val="0"/>
              </a:spcBef>
              <a:spcAft>
                <a:spcPts val="0"/>
              </a:spcAft>
              <a:defRPr/>
            </a:pPr>
            <a:r>
              <a:rPr lang="de-DE" altLang="zh-CN" sz="1100" kern="0" dirty="0">
                <a:solidFill>
                  <a:prstClr val="black"/>
                </a:solidFill>
              </a:rPr>
              <a:t>Next steps:</a:t>
            </a:r>
          </a:p>
          <a:p>
            <a:pPr marL="588409" indent="-378875" defTabSz="1219170">
              <a:spcBef>
                <a:spcPts val="0"/>
              </a:spcBef>
              <a:spcAft>
                <a:spcPts val="600"/>
              </a:spcAft>
              <a:buFont typeface="Wingdings" panose="05000000000000000000" pitchFamily="2" charset="2"/>
              <a:buChar char="Ø"/>
              <a:defRPr/>
            </a:pPr>
            <a:r>
              <a:rPr lang="en-US" altLang="zh-CN" sz="1100" kern="0" dirty="0">
                <a:solidFill>
                  <a:prstClr val="black"/>
                </a:solidFill>
              </a:rPr>
              <a:t>The </a:t>
            </a:r>
            <a:r>
              <a:rPr lang="en-US" altLang="zh-CN" sz="1100" kern="0" dirty="0" err="1">
                <a:solidFill>
                  <a:prstClr val="black"/>
                </a:solidFill>
              </a:rPr>
              <a:t>MnS</a:t>
            </a:r>
            <a:r>
              <a:rPr lang="en-US" altLang="zh-CN" sz="1100" kern="0" dirty="0">
                <a:solidFill>
                  <a:prstClr val="black"/>
                </a:solidFill>
              </a:rPr>
              <a:t> definition (type A and type B) of self-configuration management;</a:t>
            </a:r>
          </a:p>
          <a:p>
            <a:pPr marL="588409" indent="-378875" defTabSz="1219170">
              <a:spcBef>
                <a:spcPts val="0"/>
              </a:spcBef>
              <a:spcAft>
                <a:spcPts val="600"/>
              </a:spcAft>
              <a:buFont typeface="Wingdings" panose="05000000000000000000" pitchFamily="2" charset="2"/>
              <a:buChar char="Ø"/>
              <a:defRPr/>
            </a:pPr>
            <a:r>
              <a:rPr lang="en-US" altLang="zh-CN" sz="1100" kern="0" dirty="0">
                <a:solidFill>
                  <a:prstClr val="black"/>
                </a:solidFill>
              </a:rPr>
              <a:t>The concept, use case and requirement for configuration data handling</a:t>
            </a:r>
            <a:endParaRPr lang="de-DE" sz="1100" kern="0" dirty="0">
              <a:solidFill>
                <a:prstClr val="black"/>
              </a:solidFill>
              <a:latin typeface="Calibri"/>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119933008"/>
              </p:ext>
            </p:extLst>
          </p:nvPr>
        </p:nvGraphicFramePr>
        <p:xfrm>
          <a:off x="669088" y="805543"/>
          <a:ext cx="8636908" cy="1409286"/>
        </p:xfrm>
        <a:graphic>
          <a:graphicData uri="http://schemas.openxmlformats.org/drawingml/2006/table">
            <a:tbl>
              <a:tblPr firstRow="1" firstCol="1" bandRow="1">
                <a:tableStyleId>{F5AB1C69-6EDB-4FF4-983F-18BD219EF322}</a:tableStyleId>
              </a:tblPr>
              <a:tblGrid>
                <a:gridCol w="685870">
                  <a:extLst>
                    <a:ext uri="{9D8B030D-6E8A-4147-A177-3AD203B41FA5}">
                      <a16:colId xmlns:a16="http://schemas.microsoft.com/office/drawing/2014/main" val="20000"/>
                    </a:ext>
                  </a:extLst>
                </a:gridCol>
                <a:gridCol w="2910312">
                  <a:extLst>
                    <a:ext uri="{9D8B030D-6E8A-4147-A177-3AD203B41FA5}">
                      <a16:colId xmlns:a16="http://schemas.microsoft.com/office/drawing/2014/main" val="20001"/>
                    </a:ext>
                  </a:extLst>
                </a:gridCol>
                <a:gridCol w="778625">
                  <a:extLst>
                    <a:ext uri="{9D8B030D-6E8A-4147-A177-3AD203B41FA5}">
                      <a16:colId xmlns:a16="http://schemas.microsoft.com/office/drawing/2014/main" val="20002"/>
                    </a:ext>
                  </a:extLst>
                </a:gridCol>
                <a:gridCol w="908182">
                  <a:extLst>
                    <a:ext uri="{9D8B030D-6E8A-4147-A177-3AD203B41FA5}">
                      <a16:colId xmlns:a16="http://schemas.microsoft.com/office/drawing/2014/main" val="20005"/>
                    </a:ext>
                  </a:extLst>
                </a:gridCol>
                <a:gridCol w="575829">
                  <a:extLst>
                    <a:ext uri="{9D8B030D-6E8A-4147-A177-3AD203B41FA5}">
                      <a16:colId xmlns:a16="http://schemas.microsoft.com/office/drawing/2014/main" val="20006"/>
                    </a:ext>
                  </a:extLst>
                </a:gridCol>
                <a:gridCol w="808709">
                  <a:extLst>
                    <a:ext uri="{9D8B030D-6E8A-4147-A177-3AD203B41FA5}">
                      <a16:colId xmlns:a16="http://schemas.microsoft.com/office/drawing/2014/main" val="1440325282"/>
                    </a:ext>
                  </a:extLst>
                </a:gridCol>
                <a:gridCol w="808709">
                  <a:extLst>
                    <a:ext uri="{9D8B030D-6E8A-4147-A177-3AD203B41FA5}">
                      <a16:colId xmlns:a16="http://schemas.microsoft.com/office/drawing/2014/main" val="20007"/>
                    </a:ext>
                  </a:extLst>
                </a:gridCol>
                <a:gridCol w="1160672">
                  <a:extLst>
                    <a:ext uri="{9D8B030D-6E8A-4147-A177-3AD203B41FA5}">
                      <a16:colId xmlns:a16="http://schemas.microsoft.com/office/drawing/2014/main" val="20008"/>
                    </a:ext>
                  </a:extLst>
                </a:gridCol>
              </a:tblGrid>
              <a:tr h="25097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8337">
                <a:tc>
                  <a:txBody>
                    <a:bodyPr/>
                    <a:lstStyle/>
                    <a:p>
                      <a:pPr algn="l" fontAlgn="t"/>
                      <a:r>
                        <a:rPr lang="en-US" altLang="zh-CN" sz="800" b="0" i="0" u="none" strike="noStrike">
                          <a:solidFill>
                            <a:srgbClr val="000000"/>
                          </a:solidFill>
                          <a:effectLst/>
                          <a:latin typeface="+mn-lt"/>
                          <a:ea typeface="等线" panose="02010600030101010101" pitchFamily="2" charset="-122"/>
                        </a:rPr>
                        <a:t>940030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Self-Configuration of RAN NEs</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RANSC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SP-211431</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65%</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326001">
                <a:tc>
                  <a:txBody>
                    <a:bodyPr/>
                    <a:lstStyle/>
                    <a:p>
                      <a:pPr algn="l" fontAlgn="t"/>
                      <a:r>
                        <a:rPr lang="en-US" altLang="zh-CN" sz="800" b="0" i="0" u="none" strike="noStrike">
                          <a:solidFill>
                            <a:srgbClr val="000000"/>
                          </a:solidFill>
                          <a:effectLst/>
                          <a:latin typeface="+mn-lt"/>
                          <a:ea typeface="等线" panose="02010600030101010101" pitchFamily="2" charset="-122"/>
                        </a:rPr>
                        <a:t>970031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Data Analytics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eMDAS_Ph2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25%</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SP-220981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491513699"/>
                  </a:ext>
                </a:extLst>
              </a:tr>
              <a:tr h="246062">
                <a:tc>
                  <a:txBody>
                    <a:bodyPr/>
                    <a:lstStyle/>
                    <a:p>
                      <a:pPr algn="l" fontAlgn="t"/>
                      <a:r>
                        <a:rPr lang="en-US" altLang="zh-CN" sz="800" b="0" i="0" u="none" strike="noStrike" dirty="0">
                          <a:solidFill>
                            <a:srgbClr val="000000"/>
                          </a:solidFill>
                          <a:effectLst/>
                          <a:latin typeface="+mn-lt"/>
                          <a:ea typeface="等线" panose="02010600030101010101" pitchFamily="2" charset="-122"/>
                        </a:rPr>
                        <a:t>990119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AI/ML management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AIML_MGT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SP-230335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038846232"/>
                  </a:ext>
                </a:extLst>
              </a:tr>
              <a:tr h="186108">
                <a:tc>
                  <a:txBody>
                    <a:bodyPr/>
                    <a:lstStyle/>
                    <a:p>
                      <a:pPr algn="l" fontAlgn="t"/>
                      <a:r>
                        <a:rPr lang="en-US" altLang="zh-CN" sz="800" b="0" i="0" u="none" strike="noStrike">
                          <a:solidFill>
                            <a:srgbClr val="000000"/>
                          </a:solidFill>
                          <a:effectLst/>
                          <a:latin typeface="+mn-lt"/>
                          <a:ea typeface="等线" panose="02010600030101010101" pitchFamily="2" charset="-122"/>
                        </a:rPr>
                        <a:t>990030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Intent driven Management Service for Mobile Network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IDMS_MN_ph2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40%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225474388"/>
                  </a:ext>
                </a:extLst>
              </a:tr>
            </a:tbl>
          </a:graphicData>
        </a:graphic>
      </p:graphicFrame>
      <p:sp>
        <p:nvSpPr>
          <p:cNvPr id="5" name="Content Placeholder 7">
            <a:extLst>
              <a:ext uri="{FF2B5EF4-FFF2-40B4-BE49-F238E27FC236}">
                <a16:creationId xmlns:a16="http://schemas.microsoft.com/office/drawing/2014/main" id="{549A787E-1B60-4B3D-A538-B8939CE93A79}"/>
              </a:ext>
            </a:extLst>
          </p:cNvPr>
          <p:cNvSpPr txBox="1">
            <a:spLocks/>
          </p:cNvSpPr>
          <p:nvPr/>
        </p:nvSpPr>
        <p:spPr>
          <a:xfrm>
            <a:off x="2593503" y="2351650"/>
            <a:ext cx="3853313" cy="3963424"/>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eMDAS_Ph2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a:t>
            </a:r>
            <a:r>
              <a:rPr lang="de-DE" altLang="de-DE" sz="1100" kern="0" dirty="0" err="1">
                <a:solidFill>
                  <a:prstClr val="black"/>
                </a:solidFill>
              </a:rPr>
              <a:t>since</a:t>
            </a:r>
            <a:r>
              <a:rPr lang="de-DE" altLang="de-DE" sz="1100" kern="0" dirty="0">
                <a:solidFill>
                  <a:prstClr val="black"/>
                </a:solidFill>
              </a:rPr>
              <a:t> SA#100:</a:t>
            </a:r>
            <a:r>
              <a:rPr lang="en-US" altLang="zh-CN" sz="900" kern="0" dirty="0">
                <a:solidFill>
                  <a:prstClr val="black"/>
                </a:solidFill>
              </a:rPr>
              <a:t> </a:t>
            </a:r>
          </a:p>
          <a:p>
            <a:pPr indent="-171450" defTabSz="1219170">
              <a:spcBef>
                <a:spcPts val="0"/>
              </a:spcBef>
              <a:spcAft>
                <a:spcPts val="0"/>
              </a:spcAft>
              <a:buFont typeface="Wingdings" panose="05000000000000000000" pitchFamily="2" charset="2"/>
              <a:buChar char="Ø"/>
              <a:defRPr/>
            </a:pPr>
            <a:r>
              <a:rPr lang="en-US" altLang="zh-CN" sz="1100" kern="0" dirty="0">
                <a:solidFill>
                  <a:prstClr val="black"/>
                </a:solidFill>
              </a:rPr>
              <a:t>Discussion at SA5#150 evolved around several documents including the following: Adding enabling data for Coverage and SLS use cases for PM </a:t>
            </a:r>
            <a:r>
              <a:rPr lang="en-US" altLang="zh-CN" sz="1100" kern="0" dirty="0" err="1">
                <a:solidFill>
                  <a:prstClr val="black"/>
                </a:solidFill>
              </a:rPr>
              <a:t>predictionsresource</a:t>
            </a:r>
            <a:r>
              <a:rPr lang="en-US" altLang="zh-CN" sz="1100" kern="0" dirty="0">
                <a:solidFill>
                  <a:prstClr val="black"/>
                </a:solidFill>
              </a:rPr>
              <a:t> analytics use case with correlation across </a:t>
            </a:r>
            <a:r>
              <a:rPr lang="en-US" altLang="zh-CN" sz="1100" kern="0" dirty="0" err="1">
                <a:solidFill>
                  <a:prstClr val="black"/>
                </a:solidFill>
              </a:rPr>
              <a:t>NFsMDA</a:t>
            </a:r>
            <a:r>
              <a:rPr lang="en-US" altLang="zh-CN" sz="1100" kern="0" dirty="0">
                <a:solidFill>
                  <a:prstClr val="black"/>
                </a:solidFill>
              </a:rPr>
              <a:t> </a:t>
            </a:r>
            <a:r>
              <a:rPr lang="en-US" altLang="zh-CN" sz="1100" kern="0" dirty="0" err="1">
                <a:solidFill>
                  <a:prstClr val="black"/>
                </a:solidFill>
              </a:rPr>
              <a:t>RecommendationsSupport</a:t>
            </a:r>
            <a:r>
              <a:rPr lang="en-US" altLang="zh-CN" sz="1100" kern="0" dirty="0">
                <a:solidFill>
                  <a:prstClr val="black"/>
                </a:solidFill>
              </a:rPr>
              <a:t> in stage 2 for cross domain </a:t>
            </a:r>
            <a:r>
              <a:rPr lang="en-US" altLang="zh-CN" sz="1100" kern="0" dirty="0" err="1">
                <a:solidFill>
                  <a:prstClr val="black"/>
                </a:solidFill>
              </a:rPr>
              <a:t>MDAAdd</a:t>
            </a:r>
            <a:r>
              <a:rPr lang="en-US" altLang="zh-CN" sz="1100" kern="0" dirty="0">
                <a:solidFill>
                  <a:prstClr val="black"/>
                </a:solidFill>
              </a:rPr>
              <a:t> recommended actions for non-3GPP </a:t>
            </a:r>
            <a:r>
              <a:rPr lang="en-US" altLang="zh-CN" sz="1100" kern="0" dirty="0" err="1">
                <a:solidFill>
                  <a:prstClr val="black"/>
                </a:solidFill>
              </a:rPr>
              <a:t>operationsAdd</a:t>
            </a:r>
            <a:r>
              <a:rPr lang="en-US" altLang="zh-CN" sz="1100" kern="0" dirty="0">
                <a:solidFill>
                  <a:prstClr val="black"/>
                </a:solidFill>
              </a:rPr>
              <a:t> MDA capability for resource utilization </a:t>
            </a:r>
            <a:r>
              <a:rPr lang="en-US" altLang="zh-CN" sz="1100" kern="0" dirty="0" err="1">
                <a:solidFill>
                  <a:prstClr val="black"/>
                </a:solidFill>
              </a:rPr>
              <a:t>analysisAdd</a:t>
            </a:r>
            <a:r>
              <a:rPr lang="en-US" altLang="zh-CN" sz="1100" kern="0" dirty="0">
                <a:solidFill>
                  <a:prstClr val="black"/>
                </a:solidFill>
              </a:rPr>
              <a:t> use case of MDA assisted control plane congestion analysis.</a:t>
            </a:r>
          </a:p>
          <a:p>
            <a:pPr indent="-171450" defTabSz="1219170">
              <a:spcBef>
                <a:spcPts val="0"/>
              </a:spcBef>
              <a:spcAft>
                <a:spcPts val="0"/>
              </a:spcAft>
              <a:buFont typeface="Wingdings" panose="05000000000000000000" pitchFamily="2" charset="2"/>
              <a:buChar char="Ø"/>
              <a:defRPr/>
            </a:pPr>
            <a:r>
              <a:rPr lang="en-US" altLang="zh-CN" sz="1100" kern="0" dirty="0">
                <a:solidFill>
                  <a:prstClr val="black"/>
                </a:solidFill>
              </a:rPr>
              <a:t>The discussion led to the approval of the following documents as input to the Draft CR: Adding enabling data for Coverage and SLS use cases for PM </a:t>
            </a:r>
            <a:r>
              <a:rPr lang="en-US" altLang="zh-CN" sz="1100" kern="0" dirty="0" err="1">
                <a:solidFill>
                  <a:prstClr val="black"/>
                </a:solidFill>
              </a:rPr>
              <a:t>predictions.Filtering</a:t>
            </a:r>
            <a:r>
              <a:rPr lang="en-US" altLang="zh-CN" sz="1100" kern="0" dirty="0">
                <a:solidFill>
                  <a:prstClr val="black"/>
                </a:solidFill>
              </a:rPr>
              <a:t> MDA </a:t>
            </a:r>
            <a:r>
              <a:rPr lang="en-US" altLang="zh-CN" sz="1100" kern="0" dirty="0" err="1">
                <a:solidFill>
                  <a:prstClr val="black"/>
                </a:solidFill>
              </a:rPr>
              <a:t>Recommendations.Enhancing</a:t>
            </a:r>
            <a:r>
              <a:rPr lang="en-US" altLang="zh-CN" sz="1100" kern="0" dirty="0">
                <a:solidFill>
                  <a:prstClr val="black"/>
                </a:solidFill>
              </a:rPr>
              <a:t> resource analytics use case with correlation across </a:t>
            </a:r>
            <a:r>
              <a:rPr lang="en-US" altLang="zh-CN" sz="1100" kern="0" dirty="0" err="1">
                <a:solidFill>
                  <a:prstClr val="black"/>
                </a:solidFill>
              </a:rPr>
              <a:t>NFs.Add</a:t>
            </a:r>
            <a:r>
              <a:rPr lang="en-US" altLang="zh-CN" sz="1100" kern="0" dirty="0">
                <a:solidFill>
                  <a:prstClr val="black"/>
                </a:solidFill>
              </a:rPr>
              <a:t> recommended actions for non-3GPP </a:t>
            </a:r>
            <a:r>
              <a:rPr lang="en-US" altLang="zh-CN" sz="1100" kern="0" dirty="0" err="1">
                <a:solidFill>
                  <a:prstClr val="black"/>
                </a:solidFill>
              </a:rPr>
              <a:t>operations.Add</a:t>
            </a:r>
            <a:r>
              <a:rPr lang="en-US" altLang="zh-CN" sz="1100" kern="0" dirty="0">
                <a:solidFill>
                  <a:prstClr val="black"/>
                </a:solidFill>
              </a:rPr>
              <a:t> MDA capability for resource utilization </a:t>
            </a:r>
            <a:r>
              <a:rPr lang="en-US" altLang="zh-CN" sz="1100" kern="0" dirty="0" err="1">
                <a:solidFill>
                  <a:prstClr val="black"/>
                </a:solidFill>
              </a:rPr>
              <a:t>analysis.Add</a:t>
            </a:r>
            <a:r>
              <a:rPr lang="en-US" altLang="zh-CN" sz="1100" kern="0" dirty="0">
                <a:solidFill>
                  <a:prstClr val="black"/>
                </a:solidFill>
              </a:rPr>
              <a:t> use case of MDA assisted control plane congestion analysis.</a:t>
            </a:r>
            <a:endParaRPr lang="en-US" altLang="zh-CN" sz="400" kern="0" dirty="0">
              <a:solidFill>
                <a:prstClr val="black"/>
              </a:solidFill>
            </a:endParaRPr>
          </a:p>
          <a:p>
            <a:pPr marL="455073" indent="-455073" defTabSz="1219170">
              <a:spcBef>
                <a:spcPts val="0"/>
              </a:spcBef>
              <a:spcAft>
                <a:spcPts val="0"/>
              </a:spcAft>
              <a:defRPr/>
            </a:pPr>
            <a:r>
              <a:rPr lang="en-US" altLang="zh-CN" sz="1100" kern="0" dirty="0">
                <a:solidFill>
                  <a:prstClr val="black"/>
                </a:solidFill>
              </a:rPr>
              <a:t>Impacts and dependencies on other WGs: SA2</a:t>
            </a:r>
          </a:p>
          <a:p>
            <a:pPr marL="455073" indent="-455073" defTabSz="1219170">
              <a:spcBef>
                <a:spcPts val="0"/>
              </a:spcBef>
              <a:spcAft>
                <a:spcPts val="0"/>
              </a:spcAft>
              <a:defRPr/>
            </a:pPr>
            <a:r>
              <a:rPr lang="de-DE" altLang="zh-CN" sz="1100" kern="0" dirty="0">
                <a:solidFill>
                  <a:prstClr val="black"/>
                </a:solidFill>
              </a:rPr>
              <a:t>Next steps: </a:t>
            </a:r>
            <a:r>
              <a:rPr lang="en-US" altLang="zh-CN" sz="1000" kern="0" dirty="0">
                <a:solidFill>
                  <a:prstClr val="black"/>
                </a:solidFill>
              </a:rPr>
              <a:t>Continue the work according to the objectives</a:t>
            </a:r>
          </a:p>
        </p:txBody>
      </p:sp>
      <p:sp>
        <p:nvSpPr>
          <p:cNvPr id="6" name="Content Placeholder 7">
            <a:extLst>
              <a:ext uri="{FF2B5EF4-FFF2-40B4-BE49-F238E27FC236}">
                <a16:creationId xmlns:a16="http://schemas.microsoft.com/office/drawing/2014/main" id="{19729A1D-3FB9-430D-8578-6C3DB12F875A}"/>
              </a:ext>
            </a:extLst>
          </p:cNvPr>
          <p:cNvSpPr txBox="1">
            <a:spLocks/>
          </p:cNvSpPr>
          <p:nvPr/>
        </p:nvSpPr>
        <p:spPr>
          <a:xfrm>
            <a:off x="6554609" y="2351649"/>
            <a:ext cx="2643595" cy="3963423"/>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AI/ML</a:t>
            </a:r>
            <a:r>
              <a:rPr lang="zh-CN" altLang="en-US" sz="1600" b="1" kern="0" dirty="0">
                <a:solidFill>
                  <a:srgbClr val="0000FF"/>
                </a:solidFill>
                <a:latin typeface="Calibri"/>
              </a:rPr>
              <a:t> </a:t>
            </a:r>
            <a:r>
              <a:rPr lang="en-US" altLang="zh-CN" sz="1600" b="1" kern="0" dirty="0">
                <a:solidFill>
                  <a:srgbClr val="0000FF"/>
                </a:solidFill>
                <a:latin typeface="Calibri"/>
              </a:rPr>
              <a:t>management</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a:t>
            </a:r>
            <a:r>
              <a:rPr lang="de-DE" altLang="de-DE" sz="1100" kern="0" dirty="0" err="1">
                <a:solidFill>
                  <a:prstClr val="black"/>
                </a:solidFill>
              </a:rPr>
              <a:t>since</a:t>
            </a:r>
            <a:r>
              <a:rPr lang="de-DE" altLang="de-DE" sz="1100" kern="0" dirty="0">
                <a:solidFill>
                  <a:prstClr val="black"/>
                </a:solidFill>
              </a:rPr>
              <a:t> SA#100: </a:t>
            </a:r>
          </a:p>
          <a:p>
            <a:pPr marL="0" indent="0" defTabSz="1219170">
              <a:spcBef>
                <a:spcPts val="0"/>
              </a:spcBef>
              <a:spcAft>
                <a:spcPts val="0"/>
              </a:spcAft>
              <a:buNone/>
              <a:defRPr/>
            </a:pPr>
            <a:r>
              <a:rPr lang="en-US" altLang="zh-CN" sz="1100" kern="0" dirty="0">
                <a:solidFill>
                  <a:prstClr val="black"/>
                </a:solidFill>
              </a:rPr>
              <a:t>With the discussions focused on AI/ML management for ML training phase, AI/ML emulation phase, and ML deployment phase in SA5#150, the contributions related to the following topics were agreed as inputs to the Draft CR:</a:t>
            </a:r>
          </a:p>
          <a:p>
            <a:pPr marL="0" indent="0" defTabSz="1219170">
              <a:spcBef>
                <a:spcPts val="0"/>
              </a:spcBef>
              <a:spcAft>
                <a:spcPts val="0"/>
              </a:spcAft>
              <a:buNone/>
              <a:defRPr/>
            </a:pPr>
            <a:r>
              <a:rPr lang="en-US" altLang="zh-CN" sz="1100" kern="0" dirty="0">
                <a:solidFill>
                  <a:prstClr val="black"/>
                </a:solidFill>
              </a:rPr>
              <a:t>- Use case, requirements and NRMs for ML training and testing performance management</a:t>
            </a:r>
          </a:p>
          <a:p>
            <a:pPr marL="0" indent="0" defTabSz="1219170">
              <a:spcBef>
                <a:spcPts val="0"/>
              </a:spcBef>
              <a:spcAft>
                <a:spcPts val="0"/>
              </a:spcAft>
              <a:buNone/>
              <a:defRPr/>
            </a:pPr>
            <a:r>
              <a:rPr lang="en-US" altLang="zh-CN" sz="1100" kern="0" dirty="0">
                <a:solidFill>
                  <a:prstClr val="black"/>
                </a:solidFill>
              </a:rPr>
              <a:t>- Modelling of ML Entity</a:t>
            </a:r>
          </a:p>
          <a:p>
            <a:pPr marL="0" indent="0" defTabSz="1219170">
              <a:spcBef>
                <a:spcPts val="0"/>
              </a:spcBef>
              <a:spcAft>
                <a:spcPts val="0"/>
              </a:spcAft>
              <a:buNone/>
              <a:defRPr/>
            </a:pPr>
            <a:r>
              <a:rPr lang="en-US" altLang="zh-CN" sz="1100" kern="0" dirty="0">
                <a:solidFill>
                  <a:prstClr val="black"/>
                </a:solidFill>
              </a:rPr>
              <a:t>- NRM for ML entities grouping</a:t>
            </a:r>
          </a:p>
          <a:p>
            <a:pPr marL="0" indent="0" defTabSz="1219170">
              <a:spcBef>
                <a:spcPts val="0"/>
              </a:spcBef>
              <a:spcAft>
                <a:spcPts val="0"/>
              </a:spcAft>
              <a:buNone/>
              <a:defRPr/>
            </a:pPr>
            <a:r>
              <a:rPr lang="en-US" altLang="zh-CN" sz="1100" kern="0" dirty="0">
                <a:solidFill>
                  <a:prstClr val="black"/>
                </a:solidFill>
              </a:rPr>
              <a:t>- NRMs for ML entities joint training</a:t>
            </a:r>
          </a:p>
          <a:p>
            <a:pPr marL="0" indent="0" defTabSz="1219170">
              <a:spcBef>
                <a:spcPts val="0"/>
              </a:spcBef>
              <a:spcAft>
                <a:spcPts val="0"/>
              </a:spcAft>
              <a:buNone/>
              <a:defRPr/>
            </a:pPr>
            <a:r>
              <a:rPr lang="en-US" altLang="zh-CN" sz="1100" kern="0" dirty="0">
                <a:solidFill>
                  <a:prstClr val="black"/>
                </a:solidFill>
              </a:rPr>
              <a:t>- NRMs for ML entities joint testing</a:t>
            </a:r>
          </a:p>
          <a:p>
            <a:pPr marL="0" indent="0" defTabSz="1219170">
              <a:spcBef>
                <a:spcPts val="0"/>
              </a:spcBef>
              <a:spcAft>
                <a:spcPts val="0"/>
              </a:spcAft>
              <a:buNone/>
              <a:defRPr/>
            </a:pPr>
            <a:r>
              <a:rPr lang="en-US" altLang="zh-CN" sz="1100" kern="0" dirty="0">
                <a:solidFill>
                  <a:prstClr val="black"/>
                </a:solidFill>
              </a:rPr>
              <a:t>- NRMs for ML entity update</a:t>
            </a:r>
          </a:p>
          <a:p>
            <a:pPr marL="0" indent="0" defTabSz="1219170">
              <a:spcBef>
                <a:spcPts val="0"/>
              </a:spcBef>
              <a:spcAft>
                <a:spcPts val="0"/>
              </a:spcAft>
              <a:buNone/>
              <a:defRPr/>
            </a:pPr>
            <a:r>
              <a:rPr lang="en-US" altLang="zh-CN" sz="1100" kern="0" dirty="0">
                <a:solidFill>
                  <a:prstClr val="black"/>
                </a:solidFill>
              </a:rPr>
              <a:t>- AI/ML management capabilities</a:t>
            </a:r>
          </a:p>
          <a:p>
            <a:pPr marL="0" indent="0" defTabSz="1219170">
              <a:spcBef>
                <a:spcPts val="0"/>
              </a:spcBef>
              <a:spcAft>
                <a:spcPts val="0"/>
              </a:spcAft>
              <a:buNone/>
              <a:defRPr/>
            </a:pPr>
            <a:r>
              <a:rPr lang="en-US" altLang="zh-CN" sz="1100" kern="0" dirty="0">
                <a:solidFill>
                  <a:prstClr val="black"/>
                </a:solidFill>
              </a:rPr>
              <a:t>- Rapporteur clean-up</a:t>
            </a:r>
          </a:p>
          <a:p>
            <a:pPr marL="455073" indent="-455073" defTabSz="1219170">
              <a:spcBef>
                <a:spcPts val="0"/>
              </a:spcBef>
              <a:spcAft>
                <a:spcPts val="0"/>
              </a:spcAft>
              <a:defRPr/>
            </a:pPr>
            <a:r>
              <a:rPr lang="en-US" altLang="zh-CN" sz="1100" kern="0" dirty="0">
                <a:solidFill>
                  <a:prstClr val="black"/>
                </a:solidFill>
              </a:rPr>
              <a:t>Impacts and dependencies on other WGs: </a:t>
            </a:r>
            <a:r>
              <a:rPr lang="en-US" altLang="zh-CN" sz="1000" kern="0" dirty="0">
                <a:solidFill>
                  <a:prstClr val="black"/>
                </a:solidFill>
              </a:rPr>
              <a:t>SA2, RAN3</a:t>
            </a:r>
          </a:p>
          <a:p>
            <a:pPr marL="455073" indent="-455073" defTabSz="1219170">
              <a:spcBef>
                <a:spcPts val="0"/>
              </a:spcBef>
              <a:spcAft>
                <a:spcPts val="0"/>
              </a:spcAft>
              <a:defRPr/>
            </a:pPr>
            <a:r>
              <a:rPr lang="de-DE" altLang="zh-CN" sz="1050" kern="0" dirty="0">
                <a:solidFill>
                  <a:prstClr val="black"/>
                </a:solidFill>
              </a:rPr>
              <a:t>Next steps: </a:t>
            </a:r>
            <a:r>
              <a:rPr lang="en-US" altLang="zh-CN" sz="900" kern="0" dirty="0">
                <a:solidFill>
                  <a:prstClr val="black"/>
                </a:solidFill>
              </a:rPr>
              <a:t>Continue the work according to the objectives</a:t>
            </a:r>
            <a:endParaRPr lang="de-DE" altLang="zh-CN" sz="1100" kern="0" dirty="0">
              <a:solidFill>
                <a:prstClr val="black"/>
              </a:solidFill>
            </a:endParaRPr>
          </a:p>
        </p:txBody>
      </p:sp>
      <p:sp>
        <p:nvSpPr>
          <p:cNvPr id="7" name="Content Placeholder 7">
            <a:extLst>
              <a:ext uri="{FF2B5EF4-FFF2-40B4-BE49-F238E27FC236}">
                <a16:creationId xmlns:a16="http://schemas.microsoft.com/office/drawing/2014/main" id="{A9FE1378-31CB-4D54-B13D-7CE18192E044}"/>
              </a:ext>
            </a:extLst>
          </p:cNvPr>
          <p:cNvSpPr txBox="1">
            <a:spLocks/>
          </p:cNvSpPr>
          <p:nvPr/>
        </p:nvSpPr>
        <p:spPr>
          <a:xfrm>
            <a:off x="9305998" y="2370960"/>
            <a:ext cx="2643595" cy="3648840"/>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IDMS_MN_ph2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0" indent="-455073" defTabSz="1219170">
              <a:spcBef>
                <a:spcPts val="0"/>
              </a:spcBef>
              <a:spcAft>
                <a:spcPts val="0"/>
              </a:spcAft>
              <a:defRPr/>
            </a:pPr>
            <a:r>
              <a:rPr lang="de-DE" altLang="de-DE" sz="1100" kern="0" dirty="0">
                <a:solidFill>
                  <a:prstClr val="black"/>
                </a:solidFill>
              </a:rPr>
              <a:t>Progress </a:t>
            </a:r>
            <a:r>
              <a:rPr lang="de-DE" altLang="de-DE" sz="1100" kern="0" dirty="0" err="1">
                <a:solidFill>
                  <a:prstClr val="black"/>
                </a:solidFill>
              </a:rPr>
              <a:t>since</a:t>
            </a:r>
            <a:r>
              <a:rPr lang="de-DE" altLang="de-DE" sz="1100" kern="0" dirty="0">
                <a:solidFill>
                  <a:prstClr val="black"/>
                </a:solidFill>
              </a:rPr>
              <a:t> SA#100: </a:t>
            </a:r>
          </a:p>
          <a:p>
            <a:pPr marL="284163" lvl="1" indent="-53975" defTabSz="1219170">
              <a:spcBef>
                <a:spcPts val="0"/>
              </a:spcBef>
              <a:spcAft>
                <a:spcPts val="0"/>
              </a:spcAft>
              <a:buClrTx/>
              <a:buFont typeface="Wingdings" panose="05000000000000000000" pitchFamily="2" charset="2"/>
              <a:buChar char="Ø"/>
              <a:defRPr/>
            </a:pPr>
            <a:r>
              <a:rPr lang="en-US" altLang="zh-CN" sz="1100" kern="0" dirty="0">
                <a:solidFill>
                  <a:prstClr val="black"/>
                </a:solidFill>
              </a:rPr>
              <a:t>Following solutions for new scenarios are discussed and agreed: Intent driven approach for RAN energy saving, Intent driven approach for radio capacity assurance, intent driven approach for 5GC network delivering and intent driven approach for E2E network optimization; </a:t>
            </a:r>
          </a:p>
          <a:p>
            <a:pPr marL="284163" lvl="1" indent="-53975" defTabSz="1219170">
              <a:spcBef>
                <a:spcPts val="0"/>
              </a:spcBef>
              <a:spcAft>
                <a:spcPts val="0"/>
              </a:spcAft>
              <a:buClrTx/>
              <a:buFont typeface="Wingdings" panose="05000000000000000000" pitchFamily="2" charset="2"/>
              <a:buChar char="Ø"/>
              <a:defRPr/>
            </a:pPr>
            <a:r>
              <a:rPr lang="en-US" altLang="zh-CN" sz="1100" kern="0" dirty="0">
                <a:solidFill>
                  <a:prstClr val="black"/>
                </a:solidFill>
              </a:rPr>
              <a:t>Following solutions for generic intent capabilities are discussed and agreed: Intent report, intent handling capability obtaining, intent feasibility check, intent conflict</a:t>
            </a:r>
          </a:p>
          <a:p>
            <a:pPr marL="455073" lvl="0" indent="-455073" defTabSz="1219170">
              <a:spcBef>
                <a:spcPts val="0"/>
              </a:spcBef>
              <a:spcAft>
                <a:spcPts val="0"/>
              </a:spcAft>
              <a:defRPr/>
            </a:pPr>
            <a:r>
              <a:rPr lang="en-US" altLang="zh-CN" sz="1100" kern="0" dirty="0">
                <a:solidFill>
                  <a:prstClr val="black"/>
                </a:solidFill>
              </a:rPr>
              <a:t>Impacts and dependencies on other WGs; SA2, RAN3</a:t>
            </a:r>
            <a:endParaRPr lang="de-DE" altLang="zh-CN" sz="1100" kern="0" dirty="0">
              <a:solidFill>
                <a:prstClr val="black"/>
              </a:solidFill>
            </a:endParaRPr>
          </a:p>
          <a:p>
            <a:pPr marL="455073" lvl="0" indent="-455073" defTabSz="1219170">
              <a:spcBef>
                <a:spcPts val="0"/>
              </a:spcBef>
              <a:spcAft>
                <a:spcPts val="0"/>
              </a:spcAft>
              <a:defRPr/>
            </a:pPr>
            <a:r>
              <a:rPr lang="de-DE" altLang="zh-CN" sz="1050" kern="0" dirty="0">
                <a:solidFill>
                  <a:prstClr val="black"/>
                </a:solidFill>
              </a:rPr>
              <a:t>Next </a:t>
            </a:r>
            <a:r>
              <a:rPr lang="de-DE" altLang="zh-CN" sz="1050" kern="0" dirty="0" err="1">
                <a:solidFill>
                  <a:prstClr val="black"/>
                </a:solidFill>
              </a:rPr>
              <a:t>steps</a:t>
            </a:r>
            <a:r>
              <a:rPr lang="de-DE" altLang="zh-CN" sz="1050" kern="0" dirty="0">
                <a:solidFill>
                  <a:prstClr val="black"/>
                </a:solidFill>
              </a:rPr>
              <a:t>: </a:t>
            </a:r>
            <a:r>
              <a:rPr lang="en-US" altLang="zh-CN" sz="1100" kern="0" dirty="0">
                <a:solidFill>
                  <a:prstClr val="black"/>
                </a:solidFill>
              </a:rPr>
              <a:t>deployment scenarios for intent interface</a:t>
            </a:r>
            <a:endParaRPr lang="de-DE" altLang="zh-CN" sz="1100" kern="0" dirty="0">
              <a:solidFill>
                <a:prstClr val="black"/>
              </a:solidFill>
            </a:endParaRPr>
          </a:p>
        </p:txBody>
      </p:sp>
    </p:spTree>
    <p:extLst>
      <p:ext uri="{BB962C8B-B14F-4D97-AF65-F5344CB8AC3E}">
        <p14:creationId xmlns:p14="http://schemas.microsoft.com/office/powerpoint/2010/main" val="8671615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(1/4)</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502326998"/>
              </p:ext>
            </p:extLst>
          </p:nvPr>
        </p:nvGraphicFramePr>
        <p:xfrm>
          <a:off x="297513" y="801774"/>
          <a:ext cx="9352673" cy="1961892"/>
        </p:xfrm>
        <a:graphic>
          <a:graphicData uri="http://schemas.openxmlformats.org/drawingml/2006/table">
            <a:tbl>
              <a:tblPr firstRow="1" firstCol="1" bandRow="1">
                <a:tableStyleId>{F5AB1C69-6EDB-4FF4-983F-18BD219EF322}</a:tableStyleId>
              </a:tblPr>
              <a:tblGrid>
                <a:gridCol w="632861">
                  <a:extLst>
                    <a:ext uri="{9D8B030D-6E8A-4147-A177-3AD203B41FA5}">
                      <a16:colId xmlns:a16="http://schemas.microsoft.com/office/drawing/2014/main" val="20000"/>
                    </a:ext>
                  </a:extLst>
                </a:gridCol>
                <a:gridCol w="2952115">
                  <a:extLst>
                    <a:ext uri="{9D8B030D-6E8A-4147-A177-3AD203B41FA5}">
                      <a16:colId xmlns:a16="http://schemas.microsoft.com/office/drawing/2014/main" val="20001"/>
                    </a:ext>
                  </a:extLst>
                </a:gridCol>
                <a:gridCol w="1144319">
                  <a:extLst>
                    <a:ext uri="{9D8B030D-6E8A-4147-A177-3AD203B41FA5}">
                      <a16:colId xmlns:a16="http://schemas.microsoft.com/office/drawing/2014/main" val="20002"/>
                    </a:ext>
                  </a:extLst>
                </a:gridCol>
                <a:gridCol w="981772">
                  <a:extLst>
                    <a:ext uri="{9D8B030D-6E8A-4147-A177-3AD203B41FA5}">
                      <a16:colId xmlns:a16="http://schemas.microsoft.com/office/drawing/2014/main" val="20005"/>
                    </a:ext>
                  </a:extLst>
                </a:gridCol>
                <a:gridCol w="687820">
                  <a:extLst>
                    <a:ext uri="{9D8B030D-6E8A-4147-A177-3AD203B41FA5}">
                      <a16:colId xmlns:a16="http://schemas.microsoft.com/office/drawing/2014/main" val="20006"/>
                    </a:ext>
                  </a:extLst>
                </a:gridCol>
                <a:gridCol w="890157">
                  <a:extLst>
                    <a:ext uri="{9D8B030D-6E8A-4147-A177-3AD203B41FA5}">
                      <a16:colId xmlns:a16="http://schemas.microsoft.com/office/drawing/2014/main" val="2511190918"/>
                    </a:ext>
                  </a:extLst>
                </a:gridCol>
                <a:gridCol w="890157">
                  <a:extLst>
                    <a:ext uri="{9D8B030D-6E8A-4147-A177-3AD203B41FA5}">
                      <a16:colId xmlns:a16="http://schemas.microsoft.com/office/drawing/2014/main" val="20007"/>
                    </a:ext>
                  </a:extLst>
                </a:gridCol>
                <a:gridCol w="1173472">
                  <a:extLst>
                    <a:ext uri="{9D8B030D-6E8A-4147-A177-3AD203B41FA5}">
                      <a16:colId xmlns:a16="http://schemas.microsoft.com/office/drawing/2014/main" val="20008"/>
                    </a:ext>
                  </a:extLst>
                </a:gridCol>
              </a:tblGrid>
              <a:tr h="285287">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7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12781">
                <a:tc>
                  <a:txBody>
                    <a:bodyPr/>
                    <a:lstStyle/>
                    <a:p>
                      <a:pPr algn="l" fontAlgn="t"/>
                      <a:r>
                        <a:rPr lang="en-US" altLang="zh-CN" sz="900" b="0" i="0" u="none" strike="noStrike" dirty="0">
                          <a:solidFill>
                            <a:srgbClr val="000000"/>
                          </a:solidFill>
                          <a:effectLst/>
                          <a:latin typeface="+mn-lt"/>
                          <a:ea typeface="等线" panose="02010600030101010101" pitchFamily="2" charset="-122"/>
                        </a:rPr>
                        <a:t>990026</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Service based management architecture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eSBMA</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SP-230174</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25094925"/>
                  </a:ext>
                </a:extLst>
              </a:tr>
              <a:tr h="612781">
                <a:tc>
                  <a:txBody>
                    <a:bodyPr/>
                    <a:lstStyle/>
                    <a:p>
                      <a:pPr algn="l" fontAlgn="t"/>
                      <a:r>
                        <a:rPr lang="en-US" altLang="zh-CN" sz="800" b="0" i="0" u="none" strike="noStrike">
                          <a:solidFill>
                            <a:srgbClr val="000000"/>
                          </a:solidFill>
                          <a:effectLst/>
                          <a:latin typeface="+mn-lt"/>
                          <a:ea typeface="等线" panose="02010600030101010101" pitchFamily="2" charset="-122"/>
                        </a:rPr>
                        <a:t>940045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slicing provisioning rules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NSRULE</a:t>
                      </a:r>
                    </a:p>
                  </a:txBody>
                  <a:tcPr marL="9525" marR="9525" marT="9525"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dirty="0">
                          <a:solidFill>
                            <a:srgbClr val="000000"/>
                          </a:solidFill>
                          <a:effectLst/>
                          <a:latin typeface="+mn-lt"/>
                          <a:ea typeface="等线" panose="02010600030101010101" pitchFamily="2" charset="-122"/>
                        </a:rPr>
                        <a:t>2023/6/9</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-&gt;SA#102 (Dec 2023)</a:t>
                      </a:r>
                      <a:endParaRPr lang="en-US" altLang="zh-CN" sz="800" b="0" i="0" u="none" strike="noStrike" dirty="0">
                        <a:solidFill>
                          <a:srgbClr val="000000"/>
                        </a:solidFill>
                        <a:effectLst/>
                        <a:latin typeface="+mn-lt"/>
                        <a:ea typeface="等线" panose="02010600030101010101" pitchFamily="2" charset="-122"/>
                      </a:endParaRPr>
                    </a:p>
                    <a:p>
                      <a:pPr algn="l" fontAlgn="t"/>
                      <a:endParaRPr lang="en-US" altLang="zh-CN"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SP-211449</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70%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451043">
                <a:tc>
                  <a:txBody>
                    <a:bodyPr/>
                    <a:lstStyle/>
                    <a:p>
                      <a:pPr algn="l" fontAlgn="t"/>
                      <a:r>
                        <a:rPr lang="en-US" altLang="zh-CN" sz="900" b="0" i="0" u="none" strike="noStrike" dirty="0">
                          <a:solidFill>
                            <a:srgbClr val="000000"/>
                          </a:solidFill>
                          <a:effectLst/>
                          <a:latin typeface="+mn-lt"/>
                          <a:ea typeface="等线" panose="02010600030101010101" pitchFamily="2" charset="-122"/>
                        </a:rPr>
                        <a:t>940033</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Network slice provisioning enhancement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eNETSLICE_PRO</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90%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SP-211434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10" name="Content Placeholder 7">
            <a:extLst>
              <a:ext uri="{FF2B5EF4-FFF2-40B4-BE49-F238E27FC236}">
                <a16:creationId xmlns:a16="http://schemas.microsoft.com/office/drawing/2014/main" id="{8BD5C979-D8DC-4CED-ACCC-CF8CEC732D7C}"/>
              </a:ext>
            </a:extLst>
          </p:cNvPr>
          <p:cNvSpPr txBox="1">
            <a:spLocks/>
          </p:cNvSpPr>
          <p:nvPr/>
        </p:nvSpPr>
        <p:spPr>
          <a:xfrm>
            <a:off x="7808181" y="3087669"/>
            <a:ext cx="4086305" cy="2576166"/>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dirty="0" err="1">
                <a:solidFill>
                  <a:srgbClr val="0000FF"/>
                </a:solidFill>
              </a:rPr>
              <a:t>eNETSLICE_PRO</a:t>
            </a:r>
            <a:r>
              <a:rPr lang="en-US" altLang="zh-CN" sz="1400" b="1"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SA#100:</a:t>
            </a:r>
          </a:p>
          <a:p>
            <a:pPr marL="855123" lvl="1" indent="-455073" defTabSz="1219170">
              <a:spcBef>
                <a:spcPts val="0"/>
              </a:spcBef>
              <a:spcAft>
                <a:spcPts val="0"/>
              </a:spcAft>
              <a:defRPr/>
            </a:pPr>
            <a:r>
              <a:rPr lang="en-US" altLang="zh-CN" sz="1100" kern="0" dirty="0">
                <a:solidFill>
                  <a:prstClr val="black"/>
                </a:solidFill>
              </a:rPr>
              <a:t>This WID is completed.</a:t>
            </a:r>
            <a:endParaRPr lang="en-US" altLang="zh-CN" sz="140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None identified</a:t>
            </a:r>
          </a:p>
          <a:p>
            <a:pPr marL="455073" indent="-455073" defTabSz="1219170">
              <a:spcBef>
                <a:spcPts val="0"/>
              </a:spcBef>
              <a:spcAft>
                <a:spcPts val="0"/>
              </a:spcAft>
              <a:defRPr/>
            </a:pPr>
            <a:r>
              <a:rPr lang="de-DE" altLang="zh-CN" sz="1400" kern="0" dirty="0">
                <a:solidFill>
                  <a:prstClr val="black"/>
                </a:solidFill>
              </a:rPr>
              <a:t>Next steps:</a:t>
            </a:r>
          </a:p>
          <a:p>
            <a:pPr marL="855123" lvl="1" indent="-455073" defTabSz="1219170">
              <a:spcBef>
                <a:spcPts val="0"/>
              </a:spcBef>
              <a:spcAft>
                <a:spcPts val="0"/>
              </a:spcAft>
              <a:defRPr/>
            </a:pPr>
            <a:r>
              <a:rPr lang="de-DE" altLang="zh-CN" sz="1100" kern="0" dirty="0">
                <a:solidFill>
                  <a:prstClr val="black"/>
                </a:solidFill>
              </a:rPr>
              <a:t>None</a:t>
            </a:r>
            <a:endParaRPr lang="en-US" altLang="de-DE" sz="1400" kern="0" dirty="0">
              <a:solidFill>
                <a:prstClr val="black"/>
              </a:solidFill>
            </a:endParaRPr>
          </a:p>
          <a:p>
            <a:pPr marL="455073" lvl="0" indent="-455073" defTabSz="1219170">
              <a:spcBef>
                <a:spcPts val="0"/>
              </a:spcBef>
              <a:spcAft>
                <a:spcPts val="0"/>
              </a:spcAft>
              <a:defRPr/>
            </a:pPr>
            <a:endParaRPr lang="en-US" altLang="de-DE" sz="1400" kern="0" dirty="0">
              <a:solidFill>
                <a:prstClr val="black"/>
              </a:solidFill>
            </a:endParaRPr>
          </a:p>
        </p:txBody>
      </p:sp>
      <p:sp>
        <p:nvSpPr>
          <p:cNvPr id="13" name="Content Placeholder 7">
            <a:extLst>
              <a:ext uri="{FF2B5EF4-FFF2-40B4-BE49-F238E27FC236}">
                <a16:creationId xmlns:a16="http://schemas.microsoft.com/office/drawing/2014/main" id="{7C80AF45-1D0B-4300-8A96-12AB5A1438B5}"/>
              </a:ext>
            </a:extLst>
          </p:cNvPr>
          <p:cNvSpPr txBox="1">
            <a:spLocks/>
          </p:cNvSpPr>
          <p:nvPr/>
        </p:nvSpPr>
        <p:spPr>
          <a:xfrm>
            <a:off x="-10418" y="2936600"/>
            <a:ext cx="3342015" cy="3440346"/>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dirty="0" err="1">
                <a:solidFill>
                  <a:srgbClr val="0000FF"/>
                </a:solidFill>
              </a:rPr>
              <a:t>eSBMA</a:t>
            </a:r>
            <a:r>
              <a:rPr lang="zh-CN" altLang="en-US" sz="1400" b="1" dirty="0">
                <a:solidFill>
                  <a:srgbClr val="0000FF"/>
                </a:solidFill>
              </a:rPr>
              <a:t>：</a:t>
            </a:r>
            <a:endParaRPr lang="de-DE" altLang="de-DE" sz="1400" b="1" dirty="0">
              <a:solidFill>
                <a:srgbClr val="0000FF"/>
              </a:solidFill>
            </a:endParaRPr>
          </a:p>
          <a:p>
            <a:pPr marL="455073" lvl="0"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SA#100: </a:t>
            </a:r>
            <a:r>
              <a:rPr lang="en-US" altLang="zh-CN" sz="1100" kern="0" dirty="0">
                <a:solidFill>
                  <a:prstClr val="black"/>
                </a:solidFill>
              </a:rPr>
              <a:t>The following topics were agreed:</a:t>
            </a:r>
          </a:p>
          <a:p>
            <a:pPr marL="855123" lvl="1" indent="-455073" defTabSz="1219170">
              <a:spcBef>
                <a:spcPts val="0"/>
              </a:spcBef>
              <a:spcAft>
                <a:spcPts val="0"/>
              </a:spcAft>
              <a:defRPr/>
            </a:pPr>
            <a:r>
              <a:rPr lang="en-US" altLang="zh-CN" sz="1100" kern="0" dirty="0">
                <a:solidFill>
                  <a:prstClr val="black"/>
                </a:solidFill>
              </a:rPr>
              <a:t>28.111 skeleton</a:t>
            </a:r>
          </a:p>
          <a:p>
            <a:pPr marL="855123" lvl="1" indent="-455073" defTabSz="1219170">
              <a:spcBef>
                <a:spcPts val="0"/>
              </a:spcBef>
              <a:spcAft>
                <a:spcPts val="0"/>
              </a:spcAft>
              <a:defRPr/>
            </a:pPr>
            <a:r>
              <a:rPr lang="en-US" altLang="zh-CN" sz="1100" kern="0" dirty="0">
                <a:solidFill>
                  <a:prstClr val="black"/>
                </a:solidFill>
              </a:rPr>
              <a:t>Rel-18 </a:t>
            </a:r>
            <a:r>
              <a:rPr lang="en-US" altLang="zh-CN" sz="1100" kern="0" dirty="0" err="1">
                <a:solidFill>
                  <a:prstClr val="black"/>
                </a:solidFill>
              </a:rPr>
              <a:t>pCR</a:t>
            </a:r>
            <a:r>
              <a:rPr lang="en-US" altLang="zh-CN" sz="1100" kern="0" dirty="0">
                <a:solidFill>
                  <a:prstClr val="black"/>
                </a:solidFill>
              </a:rPr>
              <a:t> 28.111 FM service first draft</a:t>
            </a:r>
          </a:p>
          <a:p>
            <a:pPr marL="855123" lvl="1" indent="-455073" defTabSz="1219170">
              <a:spcBef>
                <a:spcPts val="0"/>
              </a:spcBef>
              <a:spcAft>
                <a:spcPts val="0"/>
              </a:spcAft>
              <a:defRPr/>
            </a:pPr>
            <a:r>
              <a:rPr lang="en-US" altLang="zh-CN" sz="1100" kern="0" dirty="0">
                <a:solidFill>
                  <a:prstClr val="black"/>
                </a:solidFill>
              </a:rPr>
              <a:t>Rel-18 </a:t>
            </a:r>
            <a:r>
              <a:rPr lang="en-US" altLang="zh-CN" sz="1100" kern="0" dirty="0" err="1">
                <a:solidFill>
                  <a:prstClr val="black"/>
                </a:solidFill>
              </a:rPr>
              <a:t>pCR</a:t>
            </a:r>
            <a:r>
              <a:rPr lang="en-US" altLang="zh-CN" sz="1100" kern="0" dirty="0">
                <a:solidFill>
                  <a:prstClr val="black"/>
                </a:solidFill>
              </a:rPr>
              <a:t> 28.111 FM service, definition updates</a:t>
            </a:r>
          </a:p>
          <a:p>
            <a:pPr marL="855123" lvl="1" indent="-455073" defTabSz="1219170">
              <a:spcBef>
                <a:spcPts val="0"/>
              </a:spcBef>
              <a:spcAft>
                <a:spcPts val="0"/>
              </a:spcAft>
              <a:defRPr/>
            </a:pPr>
            <a:r>
              <a:rPr lang="en-US" altLang="zh-CN" sz="1100" kern="0" dirty="0">
                <a:solidFill>
                  <a:prstClr val="black"/>
                </a:solidFill>
              </a:rPr>
              <a:t>Introduction of SBMA in 32.300</a:t>
            </a:r>
          </a:p>
          <a:p>
            <a:pPr marL="855123" lvl="1" indent="-455073" defTabSz="1219170">
              <a:spcBef>
                <a:spcPts val="0"/>
              </a:spcBef>
              <a:spcAft>
                <a:spcPts val="0"/>
              </a:spcAft>
              <a:defRPr/>
            </a:pPr>
            <a:r>
              <a:rPr lang="en-US" altLang="zh-CN" sz="1100" kern="0" dirty="0">
                <a:solidFill>
                  <a:prstClr val="black"/>
                </a:solidFill>
              </a:rPr>
              <a:t>Introduction of SBMA in 32.404</a:t>
            </a:r>
          </a:p>
          <a:p>
            <a:pPr marL="855123" lvl="1" indent="-455073" defTabSz="1219170">
              <a:spcBef>
                <a:spcPts val="0"/>
              </a:spcBef>
              <a:spcAft>
                <a:spcPts val="0"/>
              </a:spcAft>
              <a:defRPr/>
            </a:pPr>
            <a:r>
              <a:rPr lang="en-US" altLang="zh-CN" sz="1100" kern="0" dirty="0">
                <a:solidFill>
                  <a:prstClr val="black"/>
                </a:solidFill>
              </a:rPr>
              <a:t>Rel-18 Input to DraftCR,32.158 Add design pattern for error </a:t>
            </a:r>
            <a:r>
              <a:rPr lang="en-US" altLang="zh-CN" sz="1100" kern="0" dirty="0" err="1">
                <a:solidFill>
                  <a:prstClr val="black"/>
                </a:solidFill>
              </a:rPr>
              <a:t>responses,Deprecate</a:t>
            </a:r>
            <a:r>
              <a:rPr lang="en-US" altLang="zh-CN" sz="1100" kern="0" dirty="0">
                <a:solidFill>
                  <a:prstClr val="black"/>
                </a:solidFill>
              </a:rPr>
              <a:t> FM subscribe-</a:t>
            </a:r>
            <a:r>
              <a:rPr lang="en-US" altLang="zh-CN" sz="1100" kern="0" dirty="0" err="1">
                <a:solidFill>
                  <a:prstClr val="black"/>
                </a:solidFill>
              </a:rPr>
              <a:t>unsubscribe,Introduce</a:t>
            </a:r>
            <a:r>
              <a:rPr lang="en-US" altLang="zh-CN" sz="1100" kern="0" dirty="0">
                <a:solidFill>
                  <a:prstClr val="black"/>
                </a:solidFill>
              </a:rPr>
              <a:t> </a:t>
            </a:r>
            <a:r>
              <a:rPr lang="en-US" altLang="zh-CN" sz="1100" kern="0" dirty="0" err="1">
                <a:solidFill>
                  <a:prstClr val="black"/>
                </a:solidFill>
              </a:rPr>
              <a:t>MnS</a:t>
            </a:r>
            <a:r>
              <a:rPr lang="en-US" altLang="zh-CN" sz="1100" kern="0" dirty="0">
                <a:solidFill>
                  <a:prstClr val="black"/>
                </a:solidFill>
              </a:rPr>
              <a:t> Producer Notification </a:t>
            </a:r>
            <a:r>
              <a:rPr lang="en-US" altLang="zh-CN" sz="1100" kern="0" dirty="0" err="1">
                <a:solidFill>
                  <a:prstClr val="black"/>
                </a:solidFill>
              </a:rPr>
              <a:t>Capabilility</a:t>
            </a:r>
            <a:endParaRPr lang="en-US" altLang="zh-CN" sz="1100" kern="0" dirty="0">
              <a:solidFill>
                <a:prstClr val="black"/>
              </a:solidFill>
            </a:endParaRPr>
          </a:p>
          <a:p>
            <a:pPr marL="455073" indent="-455073" defTabSz="1219170">
              <a:spcBef>
                <a:spcPts val="0"/>
              </a:spcBef>
              <a:spcAft>
                <a:spcPts val="0"/>
              </a:spcAft>
              <a:defRPr/>
            </a:pPr>
            <a:r>
              <a:rPr lang="en-US" sz="1400" kern="0" dirty="0">
                <a:solidFill>
                  <a:prstClr val="black"/>
                </a:solidFill>
              </a:rPr>
              <a:t>Impacts and dependencies on other WGs: </a:t>
            </a:r>
            <a:r>
              <a:rPr lang="en-US" sz="1100" kern="0" dirty="0">
                <a:solidFill>
                  <a:prstClr val="black"/>
                </a:solidFill>
              </a:rPr>
              <a:t>N/A</a:t>
            </a:r>
          </a:p>
          <a:p>
            <a:pPr marL="455073" indent="-455073" defTabSz="1219170">
              <a:spcBef>
                <a:spcPts val="0"/>
              </a:spcBef>
              <a:spcAft>
                <a:spcPts val="0"/>
              </a:spcAft>
              <a:defRPr/>
            </a:pPr>
            <a:r>
              <a:rPr lang="de-DE" sz="1400" kern="0" dirty="0">
                <a:solidFill>
                  <a:prstClr val="black"/>
                </a:solidFill>
              </a:rPr>
              <a:t>Next steps:</a:t>
            </a:r>
            <a:r>
              <a:rPr lang="en-US" sz="1100" kern="0" dirty="0">
                <a:solidFill>
                  <a:prstClr val="black"/>
                </a:solidFill>
              </a:rPr>
              <a:t>examples of using SBMA for deployment needs further discussion</a:t>
            </a:r>
            <a:r>
              <a:rPr lang="en-US" sz="1400" kern="0" dirty="0">
                <a:solidFill>
                  <a:prstClr val="black"/>
                </a:solidFill>
              </a:rPr>
              <a:t>. </a:t>
            </a:r>
            <a:endParaRPr lang="de-DE" sz="1400" kern="0" dirty="0">
              <a:solidFill>
                <a:prstClr val="black"/>
              </a:solidFill>
            </a:endParaRPr>
          </a:p>
        </p:txBody>
      </p:sp>
      <p:sp>
        <p:nvSpPr>
          <p:cNvPr id="11" name="Content Placeholder 7">
            <a:extLst>
              <a:ext uri="{FF2B5EF4-FFF2-40B4-BE49-F238E27FC236}">
                <a16:creationId xmlns:a16="http://schemas.microsoft.com/office/drawing/2014/main" id="{ACC73497-8BDC-4FB9-B359-EA0ED4CDFF19}"/>
              </a:ext>
            </a:extLst>
          </p:cNvPr>
          <p:cNvSpPr txBox="1">
            <a:spLocks/>
          </p:cNvSpPr>
          <p:nvPr/>
        </p:nvSpPr>
        <p:spPr>
          <a:xfrm>
            <a:off x="3701013" y="2993326"/>
            <a:ext cx="3404775" cy="2576166"/>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NSRULE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SA#100:</a:t>
            </a:r>
          </a:p>
          <a:p>
            <a:pPr marL="855123" lvl="1" indent="-455073" defTabSz="1219170">
              <a:spcBef>
                <a:spcPts val="0"/>
              </a:spcBef>
              <a:spcAft>
                <a:spcPts val="0"/>
              </a:spcAft>
              <a:defRPr/>
            </a:pPr>
            <a:r>
              <a:rPr lang="en-US" altLang="zh-CN" sz="1100" kern="0" dirty="0">
                <a:solidFill>
                  <a:prstClr val="black"/>
                </a:solidFill>
              </a:rPr>
              <a:t>The solution description has been discussed however more discussion is needed to further align the solution described the technical specifications</a:t>
            </a:r>
            <a:endParaRPr lang="en-US" sz="1400" kern="0" dirty="0">
              <a:solidFill>
                <a:prstClr val="black"/>
              </a:solidFill>
              <a:latin typeface="Calibri"/>
            </a:endParaRPr>
          </a:p>
          <a:p>
            <a:pPr marL="455073" indent="-455073" defTabSz="1219170">
              <a:spcBef>
                <a:spcPts val="0"/>
              </a:spcBef>
              <a:spcAft>
                <a:spcPts val="0"/>
              </a:spcAft>
              <a:defRPr/>
            </a:pP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855123" lvl="1" indent="-455073" defTabSz="1219170">
              <a:spcBef>
                <a:spcPts val="0"/>
              </a:spcBef>
              <a:spcAft>
                <a:spcPts val="0"/>
              </a:spcAft>
              <a:defRPr/>
            </a:pPr>
            <a:r>
              <a:rPr lang="en-US" sz="1100" kern="0" dirty="0">
                <a:solidFill>
                  <a:prstClr val="black"/>
                </a:solidFill>
                <a:cs typeface="+mn-cs"/>
              </a:rPr>
              <a:t>None identified</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de-DE" sz="1100" kern="0" dirty="0">
                <a:solidFill>
                  <a:prstClr val="black"/>
                </a:solidFill>
              </a:rPr>
              <a:t>Explore alternative solutions</a:t>
            </a:r>
            <a:endParaRPr lang="de-DE" sz="1100" kern="0" dirty="0">
              <a:solidFill>
                <a:prstClr val="black"/>
              </a:solidFill>
              <a:latin typeface="Calibri"/>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(2/4)</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948078157"/>
              </p:ext>
            </p:extLst>
          </p:nvPr>
        </p:nvGraphicFramePr>
        <p:xfrm>
          <a:off x="353062" y="875486"/>
          <a:ext cx="9418751" cy="2112080"/>
        </p:xfrm>
        <a:graphic>
          <a:graphicData uri="http://schemas.openxmlformats.org/drawingml/2006/table">
            <a:tbl>
              <a:tblPr firstRow="1" firstCol="1" bandRow="1">
                <a:tableStyleId>{F5AB1C69-6EDB-4FF4-983F-18BD219EF322}</a:tableStyleId>
              </a:tblPr>
              <a:tblGrid>
                <a:gridCol w="647604">
                  <a:extLst>
                    <a:ext uri="{9D8B030D-6E8A-4147-A177-3AD203B41FA5}">
                      <a16:colId xmlns:a16="http://schemas.microsoft.com/office/drawing/2014/main" val="20000"/>
                    </a:ext>
                  </a:extLst>
                </a:gridCol>
                <a:gridCol w="3330538">
                  <a:extLst>
                    <a:ext uri="{9D8B030D-6E8A-4147-A177-3AD203B41FA5}">
                      <a16:colId xmlns:a16="http://schemas.microsoft.com/office/drawing/2014/main" val="20001"/>
                    </a:ext>
                  </a:extLst>
                </a:gridCol>
                <a:gridCol w="861325">
                  <a:extLst>
                    <a:ext uri="{9D8B030D-6E8A-4147-A177-3AD203B41FA5}">
                      <a16:colId xmlns:a16="http://schemas.microsoft.com/office/drawing/2014/main" val="20002"/>
                    </a:ext>
                  </a:extLst>
                </a:gridCol>
                <a:gridCol w="1004644">
                  <a:extLst>
                    <a:ext uri="{9D8B030D-6E8A-4147-A177-3AD203B41FA5}">
                      <a16:colId xmlns:a16="http://schemas.microsoft.com/office/drawing/2014/main" val="20005"/>
                    </a:ext>
                  </a:extLst>
                </a:gridCol>
                <a:gridCol w="508024">
                  <a:extLst>
                    <a:ext uri="{9D8B030D-6E8A-4147-A177-3AD203B41FA5}">
                      <a16:colId xmlns:a16="http://schemas.microsoft.com/office/drawing/2014/main" val="20006"/>
                    </a:ext>
                  </a:extLst>
                </a:gridCol>
                <a:gridCol w="759094">
                  <a:extLst>
                    <a:ext uri="{9D8B030D-6E8A-4147-A177-3AD203B41FA5}">
                      <a16:colId xmlns:a16="http://schemas.microsoft.com/office/drawing/2014/main" val="3102338106"/>
                    </a:ext>
                  </a:extLst>
                </a:gridCol>
                <a:gridCol w="759094">
                  <a:extLst>
                    <a:ext uri="{9D8B030D-6E8A-4147-A177-3AD203B41FA5}">
                      <a16:colId xmlns:a16="http://schemas.microsoft.com/office/drawing/2014/main" val="20007"/>
                    </a:ext>
                  </a:extLst>
                </a:gridCol>
                <a:gridCol w="1548428">
                  <a:extLst>
                    <a:ext uri="{9D8B030D-6E8A-4147-A177-3AD203B41FA5}">
                      <a16:colId xmlns:a16="http://schemas.microsoft.com/office/drawing/2014/main" val="20008"/>
                    </a:ext>
                  </a:extLst>
                </a:gridCol>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812674">
                <a:tc>
                  <a:txBody>
                    <a:bodyPr/>
                    <a:lstStyle/>
                    <a:p>
                      <a:pPr algn="l" fontAlgn="t"/>
                      <a:r>
                        <a:rPr lang="en-US" altLang="zh-CN" sz="900" b="0" i="0" u="none" strike="noStrike" dirty="0">
                          <a:solidFill>
                            <a:srgbClr val="000000"/>
                          </a:solidFill>
                          <a:effectLst/>
                          <a:latin typeface="+mn-lt"/>
                          <a:ea typeface="等线" panose="02010600030101010101" pitchFamily="2" charset="-122"/>
                        </a:rPr>
                        <a:t>980029</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Trace/MDT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5GMDT_Ph2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SP-221163</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87605">
                <a:tc>
                  <a:txBody>
                    <a:bodyPr/>
                    <a:lstStyle/>
                    <a:p>
                      <a:pPr algn="l" fontAlgn="t"/>
                      <a:r>
                        <a:rPr lang="en-US" altLang="zh-CN" sz="900" b="0" i="0" u="none" strike="noStrike" dirty="0">
                          <a:solidFill>
                            <a:srgbClr val="000000"/>
                          </a:solidFill>
                          <a:effectLst/>
                          <a:latin typeface="+mn-lt"/>
                          <a:ea typeface="等线" panose="02010600030101010101" pitchFamily="2" charset="-122"/>
                        </a:rPr>
                        <a:t>960025</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5G performance measurements and KPIs phase 3</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PM_KPI_5G_Ph3</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70%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SP-220690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80%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87605">
                <a:tc>
                  <a:txBody>
                    <a:bodyPr/>
                    <a:lstStyle/>
                    <a:p>
                      <a:pPr algn="l" fontAlgn="t"/>
                      <a:r>
                        <a:rPr lang="en-US" altLang="zh-CN" sz="800" b="0" i="0" u="none" strike="noStrike" dirty="0">
                          <a:solidFill>
                            <a:srgbClr val="000000"/>
                          </a:solidFill>
                          <a:effectLst/>
                          <a:latin typeface="+mn-lt"/>
                          <a:ea typeface="等线" panose="02010600030101010101" pitchFamily="2" charset="-122"/>
                        </a:rPr>
                        <a:t>950031</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Additional NRM features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AdNRM_ph2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2023/3/3</a:t>
                      </a:r>
                    </a:p>
                    <a:p>
                      <a:pPr algn="l" fontAlgn="t"/>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80%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SP-220351</a:t>
                      </a:r>
                    </a:p>
                  </a:txBody>
                  <a:tcPr marL="9525" marR="9525" marT="9525" marB="0"/>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88%</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2951818594"/>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3603979" y="3074193"/>
            <a:ext cx="4413364" cy="304263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PM_KPI_5G_Ph3</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SA#100:</a:t>
            </a:r>
          </a:p>
          <a:p>
            <a:pPr marL="400050" lvl="1" indent="0" defTabSz="1219170">
              <a:spcBef>
                <a:spcPts val="0"/>
              </a:spcBef>
              <a:spcAft>
                <a:spcPts val="0"/>
              </a:spcAft>
              <a:buNone/>
              <a:defRPr/>
            </a:pPr>
            <a:r>
              <a:rPr lang="en-US" altLang="zh-CN" sz="1100" kern="0" dirty="0">
                <a:solidFill>
                  <a:prstClr val="black"/>
                </a:solidFill>
              </a:rPr>
              <a:t>Total of 14 contributions regarding to PM&amp;KPI new measurement and streaming format enhancing were discussed, eight of which (CRs focus on TS 28.552 and TS 28.554) were agreed. And one LS out may potentially involve this WID.</a:t>
            </a:r>
          </a:p>
          <a:p>
            <a:pPr marL="400050" lvl="1" indent="0" defTabSz="1219170">
              <a:spcBef>
                <a:spcPts val="0"/>
              </a:spcBef>
              <a:spcAft>
                <a:spcPts val="0"/>
              </a:spcAft>
              <a:buNone/>
              <a:defRPr/>
            </a:pPr>
            <a:endParaRPr lang="en-US" altLang="zh-CN" sz="1100" kern="0" dirty="0">
              <a:solidFill>
                <a:prstClr val="black"/>
              </a:solidFill>
            </a:endParaRPr>
          </a:p>
          <a:p>
            <a:pPr marL="455073" indent="-455073" defTabSz="1219170">
              <a:spcBef>
                <a:spcPts val="0"/>
              </a:spcBef>
              <a:spcAft>
                <a:spcPts val="0"/>
              </a:spcAft>
              <a:defRPr/>
            </a:pPr>
            <a:r>
              <a:rPr lang="en-US" sz="1400" kern="0" dirty="0">
                <a:solidFill>
                  <a:prstClr val="black"/>
                </a:solidFill>
                <a:latin typeface="Calibri"/>
              </a:rPr>
              <a:t>Impacts and dependencies on other WGs</a:t>
            </a:r>
            <a:r>
              <a:rPr lang="en-US" sz="1400" kern="0" dirty="0">
                <a:solidFill>
                  <a:prstClr val="black"/>
                </a:solidFill>
              </a:rPr>
              <a:t>:</a:t>
            </a:r>
            <a:r>
              <a:rPr lang="en-US" sz="1600" kern="0" dirty="0">
                <a:solidFill>
                  <a:prstClr val="black"/>
                </a:solidFill>
              </a:rPr>
              <a:t> </a:t>
            </a:r>
            <a:r>
              <a:rPr lang="en-US" sz="1100" kern="0" dirty="0">
                <a:solidFill>
                  <a:prstClr val="black"/>
                </a:solidFill>
              </a:rPr>
              <a:t>Measurements for RAN depends on the progress in RAN WGs. Some LSs may be involved.</a:t>
            </a:r>
            <a:endParaRPr lang="de-DE" sz="1100" kern="0" dirty="0">
              <a:solidFill>
                <a:prstClr val="black"/>
              </a:solidFill>
              <a:latin typeface="Calibri"/>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 Continue the WID per the </a:t>
            </a:r>
            <a:r>
              <a:rPr lang="en-US" sz="1100" kern="0" dirty="0" err="1">
                <a:solidFill>
                  <a:prstClr val="black"/>
                </a:solidFill>
              </a:rPr>
              <a:t>WoPs</a:t>
            </a:r>
            <a:r>
              <a:rPr lang="en-US" sz="1100" kern="0" dirty="0">
                <a:solidFill>
                  <a:prstClr val="black"/>
                </a:solidFill>
              </a:rPr>
              <a:t>.</a:t>
            </a:r>
          </a:p>
        </p:txBody>
      </p:sp>
      <p:sp>
        <p:nvSpPr>
          <p:cNvPr id="7" name="Content Placeholder 7">
            <a:extLst>
              <a:ext uri="{FF2B5EF4-FFF2-40B4-BE49-F238E27FC236}">
                <a16:creationId xmlns:a16="http://schemas.microsoft.com/office/drawing/2014/main" id="{E5E7BB41-D4CA-4E36-91EF-C4BA9B2CC4EC}"/>
              </a:ext>
            </a:extLst>
          </p:cNvPr>
          <p:cNvSpPr txBox="1">
            <a:spLocks/>
          </p:cNvSpPr>
          <p:nvPr/>
        </p:nvSpPr>
        <p:spPr>
          <a:xfrm>
            <a:off x="60638" y="3074193"/>
            <a:ext cx="3501080" cy="304263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5GMDT_Ph2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0"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SA#100: </a:t>
            </a:r>
            <a:r>
              <a:rPr lang="en-US" altLang="zh-CN" sz="1100" kern="0" dirty="0">
                <a:solidFill>
                  <a:prstClr val="black"/>
                </a:solidFill>
              </a:rPr>
              <a:t>The discussion at SA5#150 was focused on the below topics:</a:t>
            </a:r>
          </a:p>
          <a:p>
            <a:pPr marL="855123" lvl="1" indent="-455073" defTabSz="1219170">
              <a:spcBef>
                <a:spcPts val="0"/>
              </a:spcBef>
              <a:spcAft>
                <a:spcPts val="0"/>
              </a:spcAft>
              <a:defRPr/>
            </a:pPr>
            <a:r>
              <a:rPr lang="en-US" altLang="zh-CN" sz="1100" kern="0" dirty="0">
                <a:solidFill>
                  <a:prstClr val="black"/>
                </a:solidFill>
              </a:rPr>
              <a:t>Report Amount in LTE.</a:t>
            </a:r>
          </a:p>
          <a:p>
            <a:pPr marL="855123" lvl="1" indent="-455073" defTabSz="1219170">
              <a:spcBef>
                <a:spcPts val="0"/>
              </a:spcBef>
              <a:spcAft>
                <a:spcPts val="0"/>
              </a:spcAft>
              <a:defRPr/>
            </a:pPr>
            <a:r>
              <a:rPr lang="en-US" altLang="zh-CN" sz="1100" kern="0" dirty="0">
                <a:solidFill>
                  <a:prstClr val="black"/>
                </a:solidFill>
              </a:rPr>
              <a:t>Name containment of Trace job in signaling based activation.</a:t>
            </a:r>
          </a:p>
          <a:p>
            <a:pPr marL="855123" lvl="1" indent="-455073" defTabSz="1219170">
              <a:spcBef>
                <a:spcPts val="0"/>
              </a:spcBef>
              <a:spcAft>
                <a:spcPts val="0"/>
              </a:spcAft>
              <a:defRPr/>
            </a:pPr>
            <a:r>
              <a:rPr lang="en-US" altLang="zh-CN" sz="1100" kern="0" dirty="0">
                <a:solidFill>
                  <a:prstClr val="black"/>
                </a:solidFill>
              </a:rPr>
              <a:t>Stage 1 requirements for </a:t>
            </a:r>
            <a:r>
              <a:rPr lang="en-US" altLang="zh-CN" sz="1100" kern="0" dirty="0" err="1">
                <a:solidFill>
                  <a:prstClr val="black"/>
                </a:solidFill>
              </a:rPr>
              <a:t>TraceMDT</a:t>
            </a:r>
            <a:r>
              <a:rPr lang="en-US" altLang="zh-CN" sz="1100" kern="0" dirty="0">
                <a:solidFill>
                  <a:prstClr val="black"/>
                </a:solidFill>
              </a:rPr>
              <a:t> in NPN networks.</a:t>
            </a:r>
          </a:p>
          <a:p>
            <a:pPr marL="855123" lvl="1" indent="-455073" defTabSz="1219170">
              <a:spcBef>
                <a:spcPts val="0"/>
              </a:spcBef>
              <a:spcAft>
                <a:spcPts val="0"/>
              </a:spcAft>
              <a:defRPr/>
            </a:pPr>
            <a:r>
              <a:rPr lang="en-US" altLang="zh-CN" sz="1100" kern="0" dirty="0">
                <a:solidFill>
                  <a:prstClr val="black"/>
                </a:solidFill>
              </a:rPr>
              <a:t>Per </a:t>
            </a:r>
            <a:r>
              <a:rPr lang="en-US" altLang="zh-CN" sz="1100" kern="0" dirty="0" err="1">
                <a:solidFill>
                  <a:prstClr val="black"/>
                </a:solidFill>
              </a:rPr>
              <a:t>drb</a:t>
            </a:r>
            <a:r>
              <a:rPr lang="en-US" altLang="zh-CN" sz="1100" kern="0" dirty="0">
                <a:solidFill>
                  <a:prstClr val="black"/>
                </a:solidFill>
              </a:rPr>
              <a:t> measurements in stage 3 schema.</a:t>
            </a:r>
          </a:p>
          <a:p>
            <a:pPr marL="855123" lvl="1" indent="-455073" defTabSz="1219170">
              <a:spcBef>
                <a:spcPts val="0"/>
              </a:spcBef>
              <a:spcAft>
                <a:spcPts val="0"/>
              </a:spcAft>
              <a:defRPr/>
            </a:pPr>
            <a:r>
              <a:rPr lang="en-US" altLang="zh-CN" sz="1100" kern="0" dirty="0">
                <a:solidFill>
                  <a:prstClr val="black"/>
                </a:solidFill>
              </a:rPr>
              <a:t>Trace job restructuring</a:t>
            </a: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400" kern="0" dirty="0">
                <a:solidFill>
                  <a:prstClr val="black"/>
                </a:solidFill>
                <a:latin typeface="Calibri"/>
              </a:rPr>
              <a:t>Impacts and dependencies on other WGs: </a:t>
            </a:r>
            <a:r>
              <a:rPr lang="en-US" sz="1100" kern="0" dirty="0">
                <a:solidFill>
                  <a:prstClr val="black"/>
                </a:solidFill>
                <a:latin typeface="Calibri"/>
              </a:rPr>
              <a:t>N/A</a:t>
            </a:r>
            <a:endParaRPr lang="de-DE" sz="1100" kern="0" dirty="0">
              <a:solidFill>
                <a:prstClr val="black"/>
              </a:solidFill>
              <a:latin typeface="Calibri"/>
            </a:endParaRPr>
          </a:p>
          <a:p>
            <a:pPr marL="455073" indent="-455073" defTabSz="1219170">
              <a:spcBef>
                <a:spcPts val="0"/>
              </a:spcBef>
              <a:spcAft>
                <a:spcPts val="0"/>
              </a:spcAft>
              <a:defRPr/>
            </a:pPr>
            <a:r>
              <a:rPr lang="de-DE" sz="1400" kern="0" dirty="0">
                <a:solidFill>
                  <a:prstClr val="black"/>
                </a:solidFill>
                <a:latin typeface="Calibri"/>
              </a:rPr>
              <a:t>Next steps: </a:t>
            </a:r>
            <a:r>
              <a:rPr lang="en-US" sz="1100" kern="0" dirty="0">
                <a:solidFill>
                  <a:prstClr val="black"/>
                </a:solidFill>
              </a:rPr>
              <a:t>Continue the work according to the objectives.</a:t>
            </a:r>
            <a:endParaRPr lang="de-DE" sz="1600" kern="0" dirty="0">
              <a:solidFill>
                <a:prstClr val="black"/>
              </a:solidFill>
              <a:latin typeface="Calibri"/>
            </a:endParaRPr>
          </a:p>
          <a:p>
            <a:pPr marL="855123" lvl="1" indent="-455073" defTabSz="1219170">
              <a:spcBef>
                <a:spcPts val="0"/>
              </a:spcBef>
              <a:spcAft>
                <a:spcPts val="0"/>
              </a:spcAft>
              <a:defRPr/>
            </a:pPr>
            <a:endParaRPr lang="en-US" sz="1100" kern="0" dirty="0">
              <a:solidFill>
                <a:prstClr val="black"/>
              </a:solidFill>
            </a:endParaRPr>
          </a:p>
        </p:txBody>
      </p:sp>
      <p:sp>
        <p:nvSpPr>
          <p:cNvPr id="9" name="Content Placeholder 7">
            <a:extLst>
              <a:ext uri="{FF2B5EF4-FFF2-40B4-BE49-F238E27FC236}">
                <a16:creationId xmlns:a16="http://schemas.microsoft.com/office/drawing/2014/main" id="{B48BCAE6-9CB6-485E-9C85-83DDC2CAD92B}"/>
              </a:ext>
            </a:extLst>
          </p:cNvPr>
          <p:cNvSpPr txBox="1">
            <a:spLocks/>
          </p:cNvSpPr>
          <p:nvPr/>
        </p:nvSpPr>
        <p:spPr>
          <a:xfrm>
            <a:off x="8017343" y="3074193"/>
            <a:ext cx="4114019" cy="2956012"/>
          </a:xfrm>
          <a:prstGeom prst="rect">
            <a:avLst/>
          </a:prstGeom>
          <a:solidFill>
            <a:schemeClr val="bg1"/>
          </a:solidFill>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AdNRM_ph2</a:t>
            </a:r>
            <a:r>
              <a:rPr lang="zh-CN" altLang="en-US" sz="1600" b="1" dirty="0">
                <a:solidFill>
                  <a:srgbClr val="0000FF"/>
                </a:solidFill>
              </a:rPr>
              <a:t>：</a:t>
            </a:r>
            <a:endParaRPr lang="de-DE" altLang="de-DE" sz="16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SA#100:</a:t>
            </a:r>
          </a:p>
          <a:p>
            <a:pPr indent="-171450" defTabSz="1219170">
              <a:spcBef>
                <a:spcPts val="0"/>
              </a:spcBef>
              <a:spcAft>
                <a:spcPts val="0"/>
              </a:spcAft>
              <a:buFont typeface="Wingdings" panose="05000000000000000000" pitchFamily="2" charset="2"/>
              <a:buChar char="Ø"/>
              <a:defRPr/>
            </a:pPr>
            <a:r>
              <a:rPr lang="en-US" altLang="de-DE" sz="1100" kern="0" dirty="0">
                <a:solidFill>
                  <a:prstClr val="black"/>
                </a:solidFill>
              </a:rPr>
              <a:t>Second phase of NRM enhancement for NRF agreed. NRM enhancement for BSF, AANF, TSCTSF, 5G GMLC agreed.</a:t>
            </a:r>
          </a:p>
          <a:p>
            <a:pPr indent="-171450" defTabSz="1219170">
              <a:spcBef>
                <a:spcPts val="0"/>
              </a:spcBef>
              <a:spcAft>
                <a:spcPts val="0"/>
              </a:spcAft>
              <a:buFont typeface="Wingdings" panose="05000000000000000000" pitchFamily="2" charset="2"/>
              <a:buChar char="Ø"/>
              <a:defRPr/>
            </a:pPr>
            <a:r>
              <a:rPr lang="en-US" altLang="de-DE" sz="1100" kern="0" dirty="0" err="1">
                <a:solidFill>
                  <a:prstClr val="black"/>
                </a:solidFill>
              </a:rPr>
              <a:t>Improvments</a:t>
            </a:r>
            <a:r>
              <a:rPr lang="en-US" altLang="de-DE" sz="1100" kern="0" dirty="0">
                <a:solidFill>
                  <a:prstClr val="black"/>
                </a:solidFill>
              </a:rPr>
              <a:t> to </a:t>
            </a:r>
            <a:r>
              <a:rPr lang="en-US" altLang="de-DE" sz="1100" kern="0" dirty="0" err="1">
                <a:solidFill>
                  <a:prstClr val="black"/>
                </a:solidFill>
              </a:rPr>
              <a:t>LogicalInterfaceInfo</a:t>
            </a:r>
            <a:r>
              <a:rPr lang="en-US" altLang="de-DE" sz="1100" kern="0" dirty="0">
                <a:solidFill>
                  <a:prstClr val="black"/>
                </a:solidFill>
              </a:rPr>
              <a:t> model , Non IP Support stage2/3 agreed.</a:t>
            </a:r>
          </a:p>
          <a:p>
            <a:pPr indent="-171450" defTabSz="1219170">
              <a:spcBef>
                <a:spcPts val="0"/>
              </a:spcBef>
              <a:spcAft>
                <a:spcPts val="0"/>
              </a:spcAft>
              <a:buFont typeface="Wingdings" panose="05000000000000000000" pitchFamily="2" charset="2"/>
              <a:buChar char="Ø"/>
              <a:defRPr/>
            </a:pPr>
            <a:r>
              <a:rPr lang="en-US" altLang="de-DE" sz="1100" kern="0" dirty="0">
                <a:solidFill>
                  <a:prstClr val="black"/>
                </a:solidFill>
              </a:rPr>
              <a:t>TS structure proposal for generic NRM Fragment discussed but not agreed, alternative solution discussed</a:t>
            </a:r>
          </a:p>
          <a:p>
            <a:pPr indent="-171450" defTabSz="1219170">
              <a:spcBef>
                <a:spcPts val="0"/>
              </a:spcBef>
              <a:spcAft>
                <a:spcPts val="0"/>
              </a:spcAft>
              <a:buFont typeface="Wingdings" panose="05000000000000000000" pitchFamily="2" charset="2"/>
              <a:buChar char="Ø"/>
              <a:defRPr/>
            </a:pPr>
            <a:r>
              <a:rPr lang="en-US" altLang="de-DE" sz="1100" kern="0" dirty="0">
                <a:solidFill>
                  <a:prstClr val="black"/>
                </a:solidFill>
              </a:rPr>
              <a:t>A few CR related to </a:t>
            </a:r>
            <a:r>
              <a:rPr lang="en-US" altLang="de-DE" sz="1100" kern="0" dirty="0" err="1">
                <a:solidFill>
                  <a:prstClr val="black"/>
                </a:solidFill>
              </a:rPr>
              <a:t>NROperatorCellDU</a:t>
            </a:r>
            <a:r>
              <a:rPr lang="en-US" altLang="de-DE" sz="1100" kern="0" dirty="0">
                <a:solidFill>
                  <a:prstClr val="black"/>
                </a:solidFill>
              </a:rPr>
              <a:t>, feasibility check, BWP configuration agreed.</a:t>
            </a:r>
          </a:p>
          <a:p>
            <a:pPr indent="-171450" defTabSz="1219170">
              <a:spcBef>
                <a:spcPts val="0"/>
              </a:spcBef>
              <a:spcAft>
                <a:spcPts val="0"/>
              </a:spcAft>
              <a:buFont typeface="Wingdings" panose="05000000000000000000" pitchFamily="2" charset="2"/>
              <a:buChar char="Ø"/>
              <a:defRPr/>
            </a:pPr>
            <a:r>
              <a:rPr lang="en-US" altLang="de-DE" sz="1100" kern="0" dirty="0">
                <a:solidFill>
                  <a:prstClr val="black"/>
                </a:solidFill>
              </a:rPr>
              <a:t>User Data Access stage2/3 and adding slice validity info to </a:t>
            </a:r>
            <a:r>
              <a:rPr lang="en-US" altLang="de-DE" sz="1100" kern="0" dirty="0" err="1">
                <a:solidFill>
                  <a:prstClr val="black"/>
                </a:solidFill>
              </a:rPr>
              <a:t>ServiceProfile</a:t>
            </a:r>
            <a:r>
              <a:rPr lang="en-US" altLang="de-DE" sz="1100" kern="0" dirty="0">
                <a:solidFill>
                  <a:prstClr val="black"/>
                </a:solidFill>
              </a:rPr>
              <a:t> discussed but not</a:t>
            </a:r>
          </a:p>
          <a:p>
            <a:pPr indent="-171450" defTabSz="1219170">
              <a:spcBef>
                <a:spcPts val="0"/>
              </a:spcBef>
              <a:spcAft>
                <a:spcPts val="0"/>
              </a:spcAft>
              <a:buFont typeface="Wingdings" panose="05000000000000000000" pitchFamily="2" charset="2"/>
              <a:buChar char="Ø"/>
              <a:defRPr/>
            </a:pPr>
            <a:r>
              <a:rPr lang="en-US" altLang="de-DE" sz="1100" kern="0" dirty="0">
                <a:solidFill>
                  <a:prstClr val="black"/>
                </a:solidFill>
              </a:rPr>
              <a:t>pursued.</a:t>
            </a:r>
            <a:endParaRPr lang="de-DE" altLang="de-DE" sz="1100" kern="0" dirty="0">
              <a:solidFill>
                <a:prstClr val="black"/>
              </a:solidFill>
            </a:endParaRPr>
          </a:p>
          <a:p>
            <a:pPr marL="455073" lvl="1" indent="-455073" defTabSz="1219170">
              <a:spcBef>
                <a:spcPts val="0"/>
              </a:spcBef>
              <a:spcAft>
                <a:spcPts val="0"/>
              </a:spcAft>
              <a:buBlip>
                <a:blip r:embed="rId2"/>
              </a:buBlip>
              <a:defRPr/>
            </a:pPr>
            <a:r>
              <a:rPr lang="en-US" sz="1400" kern="0" dirty="0">
                <a:solidFill>
                  <a:prstClr val="black"/>
                </a:solidFill>
              </a:rPr>
              <a:t>Impacts and dependencies on other WGs: </a:t>
            </a:r>
            <a:r>
              <a:rPr lang="de-DE" sz="1100" kern="0" dirty="0">
                <a:solidFill>
                  <a:prstClr val="black"/>
                </a:solidFill>
              </a:rPr>
              <a:t>Yes</a:t>
            </a:r>
            <a:endParaRPr lang="de-DE" sz="900" kern="0" dirty="0">
              <a:solidFill>
                <a:prstClr val="black"/>
              </a:solidFill>
            </a:endParaRPr>
          </a:p>
          <a:p>
            <a:pPr marL="455073" indent="-455073" defTabSz="1219170">
              <a:spcBef>
                <a:spcPts val="0"/>
              </a:spcBef>
              <a:spcAft>
                <a:spcPts val="0"/>
              </a:spcAft>
              <a:defRPr/>
            </a:pPr>
            <a:r>
              <a:rPr lang="de-DE" sz="1400" kern="0" dirty="0">
                <a:solidFill>
                  <a:prstClr val="black"/>
                </a:solidFill>
              </a:rPr>
              <a:t>Next steps: </a:t>
            </a:r>
            <a:r>
              <a:rPr lang="en-US" sz="1100" kern="0" dirty="0">
                <a:solidFill>
                  <a:prstClr val="black"/>
                </a:solidFill>
              </a:rPr>
              <a:t>Next step is for phase 3 of NRF enhancement, and remaining Core NF NRM enhancement</a:t>
            </a:r>
          </a:p>
        </p:txBody>
      </p:sp>
    </p:spTree>
    <p:extLst>
      <p:ext uri="{BB962C8B-B14F-4D97-AF65-F5344CB8AC3E}">
        <p14:creationId xmlns:p14="http://schemas.microsoft.com/office/powerpoint/2010/main" val="159882255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(3/4)</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78480283"/>
              </p:ext>
            </p:extLst>
          </p:nvPr>
        </p:nvGraphicFramePr>
        <p:xfrm>
          <a:off x="598130" y="893749"/>
          <a:ext cx="9102724" cy="1357266"/>
        </p:xfrm>
        <a:graphic>
          <a:graphicData uri="http://schemas.openxmlformats.org/drawingml/2006/table">
            <a:tbl>
              <a:tblPr firstRow="1" firstCol="1" bandRow="1">
                <a:tableStyleId>{F5AB1C69-6EDB-4FF4-983F-18BD219EF322}</a:tableStyleId>
              </a:tblPr>
              <a:tblGrid>
                <a:gridCol w="625876">
                  <a:extLst>
                    <a:ext uri="{9D8B030D-6E8A-4147-A177-3AD203B41FA5}">
                      <a16:colId xmlns:a16="http://schemas.microsoft.com/office/drawing/2014/main" val="20000"/>
                    </a:ext>
                  </a:extLst>
                </a:gridCol>
                <a:gridCol w="3218789">
                  <a:extLst>
                    <a:ext uri="{9D8B030D-6E8A-4147-A177-3AD203B41FA5}">
                      <a16:colId xmlns:a16="http://schemas.microsoft.com/office/drawing/2014/main" val="20001"/>
                    </a:ext>
                  </a:extLst>
                </a:gridCol>
                <a:gridCol w="832425">
                  <a:extLst>
                    <a:ext uri="{9D8B030D-6E8A-4147-A177-3AD203B41FA5}">
                      <a16:colId xmlns:a16="http://schemas.microsoft.com/office/drawing/2014/main" val="20002"/>
                    </a:ext>
                  </a:extLst>
                </a:gridCol>
                <a:gridCol w="970935">
                  <a:extLst>
                    <a:ext uri="{9D8B030D-6E8A-4147-A177-3AD203B41FA5}">
                      <a16:colId xmlns:a16="http://schemas.microsoft.com/office/drawing/2014/main" val="20005"/>
                    </a:ext>
                  </a:extLst>
                </a:gridCol>
                <a:gridCol w="490978">
                  <a:extLst>
                    <a:ext uri="{9D8B030D-6E8A-4147-A177-3AD203B41FA5}">
                      <a16:colId xmlns:a16="http://schemas.microsoft.com/office/drawing/2014/main" val="20006"/>
                    </a:ext>
                  </a:extLst>
                </a:gridCol>
                <a:gridCol w="733624">
                  <a:extLst>
                    <a:ext uri="{9D8B030D-6E8A-4147-A177-3AD203B41FA5}">
                      <a16:colId xmlns:a16="http://schemas.microsoft.com/office/drawing/2014/main" val="3102338106"/>
                    </a:ext>
                  </a:extLst>
                </a:gridCol>
                <a:gridCol w="733624">
                  <a:extLst>
                    <a:ext uri="{9D8B030D-6E8A-4147-A177-3AD203B41FA5}">
                      <a16:colId xmlns:a16="http://schemas.microsoft.com/office/drawing/2014/main" val="20007"/>
                    </a:ext>
                  </a:extLst>
                </a:gridCol>
                <a:gridCol w="1496473">
                  <a:extLst>
                    <a:ext uri="{9D8B030D-6E8A-4147-A177-3AD203B41FA5}">
                      <a16:colId xmlns:a16="http://schemas.microsoft.com/office/drawing/2014/main" val="20008"/>
                    </a:ext>
                  </a:extLst>
                </a:gridCol>
              </a:tblGrid>
              <a:tr h="178480">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8441">
                <a:tc>
                  <a:txBody>
                    <a:bodyPr/>
                    <a:lstStyle/>
                    <a:p>
                      <a:pPr algn="l" fontAlgn="t"/>
                      <a:r>
                        <a:rPr lang="en-US" altLang="zh-CN" sz="800" b="0" i="0" u="none" strike="noStrike" dirty="0">
                          <a:solidFill>
                            <a:srgbClr val="000000"/>
                          </a:solidFill>
                          <a:effectLst/>
                          <a:latin typeface="+mn-lt"/>
                          <a:ea typeface="等线" panose="02010600030101010101" pitchFamily="2" charset="-122"/>
                        </a:rPr>
                        <a:t>990031</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related to NWDAF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MANWDAF</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339329">
                <a:tc>
                  <a:txBody>
                    <a:bodyPr/>
                    <a:lstStyle/>
                    <a:p>
                      <a:pPr algn="l" fontAlgn="t"/>
                      <a:r>
                        <a:rPr lang="en-US" altLang="zh-CN" sz="900" b="0" i="0" u="none" strike="noStrike" dirty="0">
                          <a:solidFill>
                            <a:srgbClr val="000000"/>
                          </a:solidFill>
                          <a:effectLst/>
                          <a:latin typeface="+mn-lt"/>
                          <a:ea typeface="等线" panose="02010600030101010101" pitchFamily="2" charset="-122"/>
                        </a:rPr>
                        <a:t>950036</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Enhanced Edge Computing Management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eECM</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SP-220154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285508">
                <a:tc>
                  <a:txBody>
                    <a:bodyPr/>
                    <a:lstStyle/>
                    <a:p>
                      <a:pPr algn="l" fontAlgn="t"/>
                      <a:r>
                        <a:rPr lang="en-US" altLang="zh-CN" sz="900" b="0" i="0" u="none" strike="noStrike">
                          <a:solidFill>
                            <a:srgbClr val="000000"/>
                          </a:solidFill>
                          <a:effectLst/>
                          <a:latin typeface="+mn-lt"/>
                          <a:ea typeface="等线" panose="02010600030101010101" pitchFamily="2" charset="-122"/>
                        </a:rPr>
                        <a:t>990027</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 of 5GLAN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5GLAN_Mgt</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45%</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SP-230175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90%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596495204"/>
                  </a:ext>
                </a:extLst>
              </a:tr>
              <a:tr h="285508">
                <a:tc>
                  <a:txBody>
                    <a:bodyPr/>
                    <a:lstStyle/>
                    <a:p>
                      <a:pPr algn="l" fontAlgn="t"/>
                      <a:r>
                        <a:rPr lang="en-US" altLang="zh-CN" sz="900" b="0" i="0" u="none" strike="noStrike" dirty="0">
                          <a:solidFill>
                            <a:srgbClr val="000000"/>
                          </a:solidFill>
                          <a:effectLst/>
                          <a:latin typeface="+mn-lt"/>
                          <a:ea typeface="等线" panose="02010600030101010101" pitchFamily="2" charset="-122"/>
                        </a:rPr>
                        <a:t>990033</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of NTN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OAM_NTN</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SP-230183</a:t>
                      </a:r>
                    </a:p>
                  </a:txBody>
                  <a:tcPr marL="9525" marR="9525" marT="9525" marB="0"/>
                </a:tc>
                <a:tc>
                  <a:txBody>
                    <a:bodyPr/>
                    <a:lstStyle/>
                    <a:p>
                      <a:pPr algn="ctr">
                        <a:lnSpc>
                          <a:spcPct val="107000"/>
                        </a:lnSpc>
                        <a:spcAft>
                          <a:spcPts val="800"/>
                        </a:spcAft>
                      </a:pPr>
                      <a:r>
                        <a:rPr kumimoji="0" lang="en-GB" sz="900" b="0" i="0" u="none" strike="noStrike" kern="1200" cap="none" spc="0" normalizeH="0" baseline="0" noProof="0" dirty="0">
                          <a:ln>
                            <a:noFill/>
                          </a:ln>
                          <a:solidFill>
                            <a:srgbClr val="0000FF"/>
                          </a:solidFill>
                          <a:effectLst/>
                          <a:uLnTx/>
                          <a:uFillTx/>
                          <a:latin typeface="+mn-lt"/>
                          <a:ea typeface="+mn-ea"/>
                          <a:cs typeface="+mn-cs"/>
                        </a:rPr>
                        <a:t>30%</a:t>
                      </a: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810529861"/>
                  </a:ext>
                </a:extLst>
              </a:tr>
            </a:tbl>
          </a:graphicData>
        </a:graphic>
      </p:graphicFrame>
      <p:sp>
        <p:nvSpPr>
          <p:cNvPr id="7" name="Content Placeholder 7">
            <a:extLst>
              <a:ext uri="{FF2B5EF4-FFF2-40B4-BE49-F238E27FC236}">
                <a16:creationId xmlns:a16="http://schemas.microsoft.com/office/drawing/2014/main" id="{6F6CA238-B963-43E8-A5F1-DE3DD4551581}"/>
              </a:ext>
            </a:extLst>
          </p:cNvPr>
          <p:cNvSpPr txBox="1">
            <a:spLocks/>
          </p:cNvSpPr>
          <p:nvPr/>
        </p:nvSpPr>
        <p:spPr>
          <a:xfrm>
            <a:off x="3312380" y="2425864"/>
            <a:ext cx="2414953" cy="2559232"/>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err="1">
                <a:solidFill>
                  <a:srgbClr val="0000FF"/>
                </a:solidFill>
                <a:latin typeface="Calibri"/>
              </a:rPr>
              <a:t>eECM</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1" indent="-455073" defTabSz="1219170">
              <a:spcBef>
                <a:spcPts val="0"/>
              </a:spcBef>
              <a:spcAft>
                <a:spcPts val="0"/>
              </a:spcAft>
              <a:buBlip>
                <a:blip r:embed="rId2"/>
              </a:buBlip>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SA#100:</a:t>
            </a:r>
          </a:p>
          <a:p>
            <a:pPr marL="512763" lvl="1" indent="-228600" defTabSz="1219170">
              <a:spcBef>
                <a:spcPts val="0"/>
              </a:spcBef>
              <a:spcAft>
                <a:spcPts val="0"/>
              </a:spcAft>
              <a:defRPr/>
            </a:pPr>
            <a:r>
              <a:rPr lang="en-US" sz="1100" kern="0" dirty="0">
                <a:solidFill>
                  <a:prstClr val="black"/>
                </a:solidFill>
              </a:rPr>
              <a:t>Requirement for Federation Management got agreed. Solution for EAS Relocation got agreed</a:t>
            </a:r>
          </a:p>
          <a:p>
            <a:pPr marL="455073" lvl="1" indent="-455073" defTabSz="1219170">
              <a:spcBef>
                <a:spcPts val="0"/>
              </a:spcBef>
              <a:spcAft>
                <a:spcPts val="0"/>
              </a:spcAft>
              <a:buBlip>
                <a:blip r:embed="rId2"/>
              </a:buBlip>
              <a:defRPr/>
            </a:pPr>
            <a:r>
              <a:rPr lang="en-US" sz="1400" kern="0" dirty="0">
                <a:solidFill>
                  <a:prstClr val="black"/>
                </a:solidFill>
              </a:rPr>
              <a:t>Impacts and dependencies on other WGs:</a:t>
            </a:r>
            <a:endParaRPr lang="en-US" sz="1100" kern="0" dirty="0">
              <a:solidFill>
                <a:prstClr val="black"/>
              </a:solidFill>
              <a:highlight>
                <a:srgbClr val="FFFF00"/>
              </a:highlight>
              <a:latin typeface="Calibri"/>
              <a:cs typeface="+mn-cs"/>
            </a:endParaRPr>
          </a:p>
          <a:p>
            <a:pPr marL="512763" lvl="1" indent="-228600" defTabSz="1219170">
              <a:spcBef>
                <a:spcPts val="0"/>
              </a:spcBef>
              <a:spcAft>
                <a:spcPts val="0"/>
              </a:spcAft>
              <a:defRPr/>
            </a:pPr>
            <a:r>
              <a:rPr lang="en-US" altLang="zh-CN" sz="1100" kern="0" dirty="0">
                <a:solidFill>
                  <a:prstClr val="black"/>
                </a:solidFill>
              </a:rPr>
              <a:t>No Impact</a:t>
            </a:r>
          </a:p>
          <a:p>
            <a:pPr marL="455073" indent="-455073" defTabSz="1219170">
              <a:spcBef>
                <a:spcPts val="0"/>
              </a:spcBef>
              <a:spcAft>
                <a:spcPts val="0"/>
              </a:spcAft>
              <a:defRPr/>
            </a:pPr>
            <a:endParaRPr lang="de-DE" sz="1100" kern="0" dirty="0">
              <a:solidFill>
                <a:prstClr val="black"/>
              </a:solidFill>
              <a:highlight>
                <a:srgbClr val="FFFF00"/>
              </a:highlight>
              <a:latin typeface="Calibri"/>
            </a:endParaRPr>
          </a:p>
        </p:txBody>
      </p:sp>
      <p:sp>
        <p:nvSpPr>
          <p:cNvPr id="10" name="Content Placeholder 7">
            <a:extLst>
              <a:ext uri="{FF2B5EF4-FFF2-40B4-BE49-F238E27FC236}">
                <a16:creationId xmlns:a16="http://schemas.microsoft.com/office/drawing/2014/main" id="{E0C246EC-BDAB-405B-ADA4-33E1F1F9F622}"/>
              </a:ext>
            </a:extLst>
          </p:cNvPr>
          <p:cNvSpPr txBox="1">
            <a:spLocks/>
          </p:cNvSpPr>
          <p:nvPr/>
        </p:nvSpPr>
        <p:spPr>
          <a:xfrm>
            <a:off x="246369" y="2425864"/>
            <a:ext cx="2716916" cy="3602277"/>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MANWDAF</a:t>
            </a:r>
            <a:r>
              <a:rPr lang="zh-CN" altLang="en-US" sz="1600" b="1" dirty="0">
                <a:solidFill>
                  <a:srgbClr val="0000FF"/>
                </a:solidFill>
              </a:rPr>
              <a:t>：</a:t>
            </a:r>
            <a:endParaRPr lang="de-DE" altLang="de-DE" sz="1600" b="1" dirty="0">
              <a:solidFill>
                <a:srgbClr val="0000FF"/>
              </a:solidFill>
            </a:endParaRPr>
          </a:p>
          <a:p>
            <a:pPr marL="455073" lvl="0"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SA#100: </a:t>
            </a:r>
            <a:r>
              <a:rPr lang="de-DE" altLang="de-DE" sz="1100" kern="0" dirty="0">
                <a:solidFill>
                  <a:prstClr val="black"/>
                </a:solidFill>
              </a:rPr>
              <a:t>f</a:t>
            </a:r>
            <a:r>
              <a:rPr lang="en-US" altLang="de-DE" sz="1100" kern="0" dirty="0" err="1">
                <a:solidFill>
                  <a:prstClr val="black"/>
                </a:solidFill>
                <a:latin typeface="Arial" panose="020B0604020202020204" pitchFamily="34" charset="0"/>
                <a:ea typeface="+mn-ea"/>
              </a:rPr>
              <a:t>ollowing</a:t>
            </a:r>
            <a:r>
              <a:rPr lang="en-US" altLang="de-DE" sz="1100" kern="0" dirty="0">
                <a:solidFill>
                  <a:prstClr val="black"/>
                </a:solidFill>
                <a:latin typeface="Arial" panose="020B0604020202020204" pitchFamily="34" charset="0"/>
                <a:ea typeface="+mn-ea"/>
              </a:rPr>
              <a:t> CRs were agreed:</a:t>
            </a:r>
          </a:p>
          <a:p>
            <a:pPr marL="855123" lvl="1" indent="-455073" defTabSz="1219170">
              <a:spcBef>
                <a:spcPts val="0"/>
              </a:spcBef>
              <a:spcAft>
                <a:spcPts val="0"/>
              </a:spcAft>
              <a:defRPr/>
            </a:pPr>
            <a:r>
              <a:rPr lang="en-US" altLang="de-DE" sz="1100" kern="0" dirty="0">
                <a:solidFill>
                  <a:prstClr val="black"/>
                </a:solidFill>
                <a:ea typeface="+mn-ea"/>
              </a:rPr>
              <a:t>S5-235566 Rel-18 CR 28.552 Add use case on monitoring of machine learning model provisioning at NWDAF</a:t>
            </a:r>
          </a:p>
          <a:p>
            <a:pPr marL="855123" lvl="1" indent="-455073" defTabSz="1219170">
              <a:spcBef>
                <a:spcPts val="0"/>
              </a:spcBef>
              <a:spcAft>
                <a:spcPts val="0"/>
              </a:spcAft>
              <a:defRPr/>
            </a:pPr>
            <a:r>
              <a:rPr lang="en-US" altLang="de-DE" sz="1100" kern="0" dirty="0">
                <a:solidFill>
                  <a:prstClr val="black"/>
                </a:solidFill>
                <a:ea typeface="+mn-ea"/>
              </a:rPr>
              <a:t> S5-235644 Rel-18 CR 28.552 Add measurements related to NWDAF ML model provision service; S5</a:t>
            </a:r>
          </a:p>
          <a:p>
            <a:pPr marL="455073" indent="-455073" defTabSz="1219170">
              <a:spcBef>
                <a:spcPts val="0"/>
              </a:spcBef>
              <a:spcAft>
                <a:spcPts val="0"/>
              </a:spcAft>
              <a:defRPr/>
            </a:pPr>
            <a:r>
              <a:rPr lang="en-US" sz="1400" kern="0" dirty="0">
                <a:solidFill>
                  <a:prstClr val="black"/>
                </a:solidFill>
              </a:rPr>
              <a:t>Impacts and dependencies on other WGs:</a:t>
            </a:r>
          </a:p>
          <a:p>
            <a:pPr marL="855123" lvl="1" indent="-455073" defTabSz="1219170">
              <a:spcBef>
                <a:spcPts val="0"/>
              </a:spcBef>
              <a:spcAft>
                <a:spcPts val="0"/>
              </a:spcAft>
              <a:defRPr/>
            </a:pPr>
            <a:r>
              <a:rPr lang="de-DE" sz="1100" kern="0" dirty="0">
                <a:solidFill>
                  <a:prstClr val="black"/>
                </a:solidFill>
              </a:rPr>
              <a:t>No</a:t>
            </a:r>
            <a:endParaRPr lang="de-DE" sz="900" kern="0" dirty="0">
              <a:solidFill>
                <a:prstClr val="black"/>
              </a:solidFill>
            </a:endParaRPr>
          </a:p>
          <a:p>
            <a:pPr marL="455073" indent="-455073" defTabSz="1219170">
              <a:spcBef>
                <a:spcPts val="0"/>
              </a:spcBef>
              <a:spcAft>
                <a:spcPts val="0"/>
              </a:spcAft>
              <a:defRPr/>
            </a:pPr>
            <a:r>
              <a:rPr lang="de-DE" sz="14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Continue the work per </a:t>
            </a:r>
            <a:r>
              <a:rPr lang="en-US" sz="1100" kern="0" dirty="0" err="1">
                <a:solidFill>
                  <a:prstClr val="black"/>
                </a:solidFill>
              </a:rPr>
              <a:t>WoP</a:t>
            </a:r>
            <a:r>
              <a:rPr lang="en-US" sz="1100" kern="0" dirty="0">
                <a:solidFill>
                  <a:prstClr val="black"/>
                </a:solidFill>
              </a:rPr>
              <a:t> and update the wording in TS.</a:t>
            </a:r>
          </a:p>
        </p:txBody>
      </p:sp>
      <p:sp>
        <p:nvSpPr>
          <p:cNvPr id="11" name="Content Placeholder 7">
            <a:extLst>
              <a:ext uri="{FF2B5EF4-FFF2-40B4-BE49-F238E27FC236}">
                <a16:creationId xmlns:a16="http://schemas.microsoft.com/office/drawing/2014/main" id="{C981FFB0-AEE3-483A-A4ED-A9011DF586D6}"/>
              </a:ext>
            </a:extLst>
          </p:cNvPr>
          <p:cNvSpPr txBox="1">
            <a:spLocks/>
          </p:cNvSpPr>
          <p:nvPr/>
        </p:nvSpPr>
        <p:spPr>
          <a:xfrm>
            <a:off x="5642345" y="2425864"/>
            <a:ext cx="3090530" cy="3417995"/>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5GLAN_Mgt</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SA#100: </a:t>
            </a:r>
            <a:r>
              <a:rPr lang="en-US" altLang="de-DE" sz="1100" kern="0" dirty="0">
                <a:solidFill>
                  <a:prstClr val="black"/>
                </a:solidFill>
              </a:rPr>
              <a:t>following CRs were agreed:</a:t>
            </a:r>
          </a:p>
          <a:p>
            <a:pPr marL="574675" lvl="1" indent="-454025" defTabSz="1219170">
              <a:spcBef>
                <a:spcPts val="0"/>
              </a:spcBef>
              <a:spcAft>
                <a:spcPts val="0"/>
              </a:spcAft>
              <a:defRPr/>
            </a:pPr>
            <a:r>
              <a:rPr lang="en-US" altLang="de-DE" sz="1100" kern="0" dirty="0">
                <a:solidFill>
                  <a:prstClr val="black"/>
                </a:solidFill>
              </a:rPr>
              <a:t>S5-235936 (revision of S5-235667) Rel-18 CR 28.554 Add Accessibility KPIs for 5G VN group measurements</a:t>
            </a:r>
          </a:p>
          <a:p>
            <a:pPr marL="574675" lvl="1" indent="-454025" defTabSz="1219170">
              <a:spcBef>
                <a:spcPts val="0"/>
              </a:spcBef>
              <a:spcAft>
                <a:spcPts val="0"/>
              </a:spcAft>
              <a:defRPr/>
            </a:pPr>
            <a:r>
              <a:rPr lang="en-US" altLang="de-DE" sz="1100" kern="0" dirty="0">
                <a:solidFill>
                  <a:prstClr val="black"/>
                </a:solidFill>
              </a:rPr>
              <a:t>S5-235937(revision of S5-235669) Rel-18 CR 28.554 Add Integrity KPIs for 5G VN group measurements</a:t>
            </a:r>
          </a:p>
          <a:p>
            <a:pPr marL="574675" lvl="1" indent="-454025" defTabSz="1219170">
              <a:spcBef>
                <a:spcPts val="0"/>
              </a:spcBef>
              <a:spcAft>
                <a:spcPts val="0"/>
              </a:spcAft>
              <a:defRPr/>
            </a:pPr>
            <a:r>
              <a:rPr lang="en-US" altLang="de-DE" sz="1100" kern="0" dirty="0">
                <a:solidFill>
                  <a:prstClr val="black"/>
                </a:solidFill>
              </a:rPr>
              <a:t>S5-235938 (revision of S5-235670) Rel-18 CR 28.554 Add Utilization KPIs for 5G VN group measurements</a:t>
            </a:r>
          </a:p>
          <a:p>
            <a:pPr marL="574675" lvl="1" indent="-454025" defTabSz="1219170">
              <a:spcBef>
                <a:spcPts val="0"/>
              </a:spcBef>
              <a:spcAft>
                <a:spcPts val="0"/>
              </a:spcAft>
              <a:defRPr/>
            </a:pPr>
            <a:r>
              <a:rPr lang="en-US" altLang="de-DE" sz="1100" kern="0" dirty="0">
                <a:solidFill>
                  <a:prstClr val="black"/>
                </a:solidFill>
              </a:rPr>
              <a:t>And one LS out to CT4 and SA2 for aligning: S5-235780 LS on Enhancement on the attribute for 5GLAN management</a:t>
            </a:r>
          </a:p>
          <a:p>
            <a:pPr marL="455073" indent="-455073" defTabSz="1219170">
              <a:spcBef>
                <a:spcPts val="0"/>
              </a:spcBef>
              <a:spcAft>
                <a:spcPts val="0"/>
              </a:spcAft>
              <a:defRPr/>
            </a:pPr>
            <a:r>
              <a:rPr lang="en-US" altLang="zh-CN" sz="1400" kern="0" dirty="0">
                <a:solidFill>
                  <a:prstClr val="black"/>
                </a:solidFill>
              </a:rPr>
              <a:t>Impacts and dependencies on other WGs:</a:t>
            </a:r>
            <a:r>
              <a:rPr lang="en-US" altLang="zh-CN" sz="1100" kern="0" dirty="0">
                <a:solidFill>
                  <a:prstClr val="black"/>
                </a:solidFill>
              </a:rPr>
              <a:t> SA2,CT4</a:t>
            </a:r>
            <a:endParaRPr lang="de-DE" altLang="zh-CN" sz="140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 </a:t>
            </a:r>
            <a:r>
              <a:rPr lang="en-US" altLang="zh-CN" sz="1400" kern="0" dirty="0">
                <a:solidFill>
                  <a:prstClr val="black"/>
                </a:solidFill>
              </a:rPr>
              <a:t> </a:t>
            </a:r>
            <a:r>
              <a:rPr lang="en-US" altLang="zh-CN" sz="1100" kern="0" dirty="0">
                <a:solidFill>
                  <a:prstClr val="black"/>
                </a:solidFill>
              </a:rPr>
              <a:t>waiting the feedback from SA2/CT4 and continue to finish this WID.</a:t>
            </a:r>
          </a:p>
        </p:txBody>
      </p:sp>
      <p:sp>
        <p:nvSpPr>
          <p:cNvPr id="12" name="Content Placeholder 7">
            <a:extLst>
              <a:ext uri="{FF2B5EF4-FFF2-40B4-BE49-F238E27FC236}">
                <a16:creationId xmlns:a16="http://schemas.microsoft.com/office/drawing/2014/main" id="{99B1E659-95C3-4D80-8D6D-10F4DE702E57}"/>
              </a:ext>
            </a:extLst>
          </p:cNvPr>
          <p:cNvSpPr txBox="1">
            <a:spLocks/>
          </p:cNvSpPr>
          <p:nvPr/>
        </p:nvSpPr>
        <p:spPr>
          <a:xfrm>
            <a:off x="9117328" y="2425864"/>
            <a:ext cx="2374273" cy="3293112"/>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OAM_NTN</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lvl="0" indent="-455073" defTabSz="1219170">
              <a:spcBef>
                <a:spcPts val="0"/>
              </a:spcBef>
              <a:spcAft>
                <a:spcPts val="0"/>
              </a:spcAft>
              <a:defRPr/>
            </a:pPr>
            <a:r>
              <a:rPr lang="de-DE" altLang="de-DE" sz="1200" kern="0" dirty="0">
                <a:solidFill>
                  <a:prstClr val="black"/>
                </a:solidFill>
              </a:rPr>
              <a:t>Progress </a:t>
            </a:r>
            <a:r>
              <a:rPr lang="de-DE" altLang="de-DE" sz="1200" kern="0" dirty="0" err="1">
                <a:solidFill>
                  <a:prstClr val="black"/>
                </a:solidFill>
              </a:rPr>
              <a:t>since</a:t>
            </a:r>
            <a:r>
              <a:rPr lang="de-DE" altLang="de-DE" sz="1200" kern="0" dirty="0">
                <a:solidFill>
                  <a:prstClr val="black"/>
                </a:solidFill>
              </a:rPr>
              <a:t> SA#100: </a:t>
            </a:r>
            <a:r>
              <a:rPr lang="en-US" altLang="zh-CN" sz="1100" kern="0" dirty="0">
                <a:solidFill>
                  <a:prstClr val="black"/>
                </a:solidFill>
              </a:rPr>
              <a:t>The following topics were agreed</a:t>
            </a:r>
          </a:p>
          <a:p>
            <a:pPr marL="855123" lvl="1" indent="-455073" defTabSz="1219170">
              <a:spcBef>
                <a:spcPts val="0"/>
              </a:spcBef>
              <a:spcAft>
                <a:spcPts val="0"/>
              </a:spcAft>
              <a:defRPr/>
            </a:pPr>
            <a:r>
              <a:rPr lang="en-US" altLang="zh-CN" sz="1000" kern="0" dirty="0">
                <a:solidFill>
                  <a:prstClr val="black"/>
                </a:solidFill>
              </a:rPr>
              <a:t>Rel-18 CR 28.541 NTN Location Restriction Stage-2&amp;Stage3</a:t>
            </a:r>
          </a:p>
          <a:p>
            <a:pPr marL="855123" lvl="1" indent="-455073" defTabSz="1219170">
              <a:spcBef>
                <a:spcPts val="0"/>
              </a:spcBef>
              <a:spcAft>
                <a:spcPts val="0"/>
              </a:spcAft>
              <a:defRPr/>
            </a:pPr>
            <a:r>
              <a:rPr lang="en-US" altLang="zh-CN" sz="1000" kern="0" dirty="0">
                <a:solidFill>
                  <a:prstClr val="black"/>
                </a:solidFill>
              </a:rPr>
              <a:t>Rel-18 CR TS 28.541 Add NRM Info Model definitions for NTN management(stage2)&amp;(stage3)Rel-18 CR 28.541 NTN Coverage Availability Information Configuration Stage 2&amp;Stage3</a:t>
            </a:r>
            <a:endParaRPr lang="en-US" altLang="zh-CN" sz="1000" kern="0" dirty="0">
              <a:solidFill>
                <a:prstClr val="black"/>
              </a:solidFill>
              <a:latin typeface="Calibri"/>
              <a:cs typeface="+mn-cs"/>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r>
              <a:rPr lang="de-DE" sz="1200" kern="0" dirty="0">
                <a:solidFill>
                  <a:prstClr val="black"/>
                </a:solidFill>
                <a:latin typeface="Calibri"/>
              </a:rPr>
              <a:t> N/A</a:t>
            </a:r>
            <a:endParaRPr lang="en-US" sz="10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 s</a:t>
            </a:r>
            <a:r>
              <a:rPr lang="en-US" sz="1000" kern="0" dirty="0" err="1">
                <a:solidFill>
                  <a:prstClr val="black"/>
                </a:solidFill>
              </a:rPr>
              <a:t>pecify</a:t>
            </a:r>
            <a:r>
              <a:rPr lang="en-US" sz="1000" kern="0" dirty="0">
                <a:solidFill>
                  <a:prstClr val="black"/>
                </a:solidFill>
              </a:rPr>
              <a:t> appropriate performance measurements and KPIs for NTN</a:t>
            </a:r>
            <a:endParaRPr lang="de-DE" sz="1000" kern="0" dirty="0">
              <a:solidFill>
                <a:prstClr val="black"/>
              </a:solidFill>
              <a:latin typeface="Calibri"/>
            </a:endParaRPr>
          </a:p>
          <a:p>
            <a:pPr marL="855123" lvl="1" indent="-455073" defTabSz="1219170">
              <a:spcBef>
                <a:spcPts val="0"/>
              </a:spcBef>
              <a:spcAft>
                <a:spcPts val="0"/>
              </a:spcAft>
              <a:defRPr/>
            </a:pPr>
            <a:endParaRPr lang="en-US" sz="1050" kern="0" dirty="0">
              <a:solidFill>
                <a:prstClr val="black"/>
              </a:solidFill>
            </a:endParaRPr>
          </a:p>
        </p:txBody>
      </p:sp>
    </p:spTree>
    <p:extLst>
      <p:ext uri="{BB962C8B-B14F-4D97-AF65-F5344CB8AC3E}">
        <p14:creationId xmlns:p14="http://schemas.microsoft.com/office/powerpoint/2010/main" val="367548324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(4/4)</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094202596"/>
              </p:ext>
            </p:extLst>
          </p:nvPr>
        </p:nvGraphicFramePr>
        <p:xfrm>
          <a:off x="515748" y="980196"/>
          <a:ext cx="9102724" cy="932935"/>
        </p:xfrm>
        <a:graphic>
          <a:graphicData uri="http://schemas.openxmlformats.org/drawingml/2006/table">
            <a:tbl>
              <a:tblPr firstRow="1" firstCol="1" bandRow="1">
                <a:tableStyleId>{F5AB1C69-6EDB-4FF4-983F-18BD219EF322}</a:tableStyleId>
              </a:tblPr>
              <a:tblGrid>
                <a:gridCol w="625875">
                  <a:extLst>
                    <a:ext uri="{9D8B030D-6E8A-4147-A177-3AD203B41FA5}">
                      <a16:colId xmlns:a16="http://schemas.microsoft.com/office/drawing/2014/main" val="20000"/>
                    </a:ext>
                  </a:extLst>
                </a:gridCol>
                <a:gridCol w="3218789">
                  <a:extLst>
                    <a:ext uri="{9D8B030D-6E8A-4147-A177-3AD203B41FA5}">
                      <a16:colId xmlns:a16="http://schemas.microsoft.com/office/drawing/2014/main" val="20001"/>
                    </a:ext>
                  </a:extLst>
                </a:gridCol>
                <a:gridCol w="832425">
                  <a:extLst>
                    <a:ext uri="{9D8B030D-6E8A-4147-A177-3AD203B41FA5}">
                      <a16:colId xmlns:a16="http://schemas.microsoft.com/office/drawing/2014/main" val="20002"/>
                    </a:ext>
                  </a:extLst>
                </a:gridCol>
                <a:gridCol w="970935">
                  <a:extLst>
                    <a:ext uri="{9D8B030D-6E8A-4147-A177-3AD203B41FA5}">
                      <a16:colId xmlns:a16="http://schemas.microsoft.com/office/drawing/2014/main" val="20005"/>
                    </a:ext>
                  </a:extLst>
                </a:gridCol>
                <a:gridCol w="490978">
                  <a:extLst>
                    <a:ext uri="{9D8B030D-6E8A-4147-A177-3AD203B41FA5}">
                      <a16:colId xmlns:a16="http://schemas.microsoft.com/office/drawing/2014/main" val="20006"/>
                    </a:ext>
                  </a:extLst>
                </a:gridCol>
                <a:gridCol w="733624">
                  <a:extLst>
                    <a:ext uri="{9D8B030D-6E8A-4147-A177-3AD203B41FA5}">
                      <a16:colId xmlns:a16="http://schemas.microsoft.com/office/drawing/2014/main" val="3102338106"/>
                    </a:ext>
                  </a:extLst>
                </a:gridCol>
                <a:gridCol w="733624">
                  <a:extLst>
                    <a:ext uri="{9D8B030D-6E8A-4147-A177-3AD203B41FA5}">
                      <a16:colId xmlns:a16="http://schemas.microsoft.com/office/drawing/2014/main" val="20007"/>
                    </a:ext>
                  </a:extLst>
                </a:gridCol>
                <a:gridCol w="1496474">
                  <a:extLst>
                    <a:ext uri="{9D8B030D-6E8A-4147-A177-3AD203B41FA5}">
                      <a16:colId xmlns:a16="http://schemas.microsoft.com/office/drawing/2014/main" val="20008"/>
                    </a:ext>
                  </a:extLst>
                </a:gridCol>
              </a:tblGrid>
              <a:tr h="178480">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8441">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1000007</a:t>
                      </a:r>
                    </a:p>
                  </a:txBody>
                  <a:tcPr marL="7620" marR="7620" marT="7620"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cloud-native Virtualized Network Functions</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MCVNF</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2024/3/3</a:t>
                      </a:r>
                    </a:p>
                  </a:txBody>
                  <a:tcPr marL="7620" marR="7620" marT="7620"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7620" marR="7620" marT="7620" marB="0"/>
                </a:tc>
                <a:tc>
                  <a:txBody>
                    <a:bodyPr/>
                    <a:lstStyle/>
                    <a:p>
                      <a:pPr algn="l" fontAlgn="t"/>
                      <a:r>
                        <a:rPr lang="en-US" sz="900" b="0" i="0" u="none" strike="noStrike" dirty="0">
                          <a:solidFill>
                            <a:srgbClr val="000000"/>
                          </a:solidFill>
                          <a:effectLst/>
                          <a:latin typeface="+mn-lt"/>
                          <a:ea typeface="等线" panose="02010600030101010101" pitchFamily="2" charset="-122"/>
                        </a:rPr>
                        <a:t>SP-230764</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339329">
                <a:tc>
                  <a:txBody>
                    <a:bodyPr/>
                    <a:lstStyle/>
                    <a:p>
                      <a:pPr algn="l" fontAlgn="t"/>
                      <a:r>
                        <a:rPr lang="en-US" altLang="zh-CN" sz="900" b="0" i="0" u="none" strike="noStrike" dirty="0">
                          <a:solidFill>
                            <a:srgbClr val="000000"/>
                          </a:solidFill>
                          <a:effectLst/>
                          <a:latin typeface="+mn-lt"/>
                          <a:ea typeface="等线" panose="02010600030101010101" pitchFamily="2" charset="-122"/>
                        </a:rPr>
                        <a:t>1000012</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of 5G Network Sharing Phase2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MANS_ph2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2024/3/3</a:t>
                      </a:r>
                    </a:p>
                  </a:txBody>
                  <a:tcPr marL="7620" marR="7620" marT="7620"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7620" marR="7620" marT="7620" marB="0"/>
                </a:tc>
                <a:tc>
                  <a:txBody>
                    <a:bodyPr/>
                    <a:lstStyle/>
                    <a:p>
                      <a:pPr marL="0" algn="l" defTabSz="1219170" rtl="0" eaLnBrk="1" fontAlgn="t" latinLnBrk="0" hangingPunct="1"/>
                      <a:r>
                        <a:rPr lang="en-US" sz="900" b="0" i="0" u="none" strike="noStrike" kern="1200" dirty="0">
                          <a:solidFill>
                            <a:srgbClr val="000000"/>
                          </a:solidFill>
                          <a:effectLst/>
                          <a:latin typeface="+mn-lt"/>
                          <a:ea typeface="等线" panose="02010600030101010101" pitchFamily="2" charset="-122"/>
                          <a:cs typeface="+mn-cs"/>
                        </a:rPr>
                        <a:t>SP-230629</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0">
                <a:tc>
                  <a:txBody>
                    <a:bodyPr/>
                    <a:lstStyle/>
                    <a:p>
                      <a:pPr algn="l" fontAlgn="t"/>
                      <a:r>
                        <a:rPr lang="en-US" altLang="zh-CN" sz="900" b="0" i="0" u="none" strike="noStrike">
                          <a:solidFill>
                            <a:srgbClr val="000000"/>
                          </a:solidFill>
                          <a:effectLst/>
                          <a:latin typeface="+mn-lt"/>
                          <a:ea typeface="等线" panose="02010600030101010101" pitchFamily="2" charset="-122"/>
                        </a:rPr>
                        <a:t>1000013</a:t>
                      </a:r>
                      <a:endParaRPr lang="en-US" altLang="zh-CN"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of URLLC</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URLLC_Mgt</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2024/3/3</a:t>
                      </a:r>
                    </a:p>
                  </a:txBody>
                  <a:tcPr marL="7620" marR="7620" marT="7620"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7620" marR="7620" marT="7620" marB="0"/>
                </a:tc>
                <a:tc>
                  <a:txBody>
                    <a:bodyPr/>
                    <a:lstStyle/>
                    <a:p>
                      <a:pPr algn="l" fontAlgn="t"/>
                      <a:r>
                        <a:rPr lang="en-US" sz="900" b="0" i="0" u="none" strike="noStrike" dirty="0">
                          <a:solidFill>
                            <a:srgbClr val="000000"/>
                          </a:solidFill>
                          <a:effectLst/>
                          <a:latin typeface="+mn-lt"/>
                          <a:ea typeface="等线" panose="02010600030101010101" pitchFamily="2" charset="-122"/>
                        </a:rPr>
                        <a:t>SP-230631</a:t>
                      </a:r>
                    </a:p>
                  </a:txBody>
                  <a:tcPr marL="7620" marR="7620" marT="762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596495204"/>
                  </a:ext>
                </a:extLst>
              </a:tr>
            </a:tbl>
          </a:graphicData>
        </a:graphic>
      </p:graphicFrame>
      <p:sp>
        <p:nvSpPr>
          <p:cNvPr id="10" name="Content Placeholder 7">
            <a:extLst>
              <a:ext uri="{FF2B5EF4-FFF2-40B4-BE49-F238E27FC236}">
                <a16:creationId xmlns:a16="http://schemas.microsoft.com/office/drawing/2014/main" id="{E0C246EC-BDAB-405B-ADA4-33E1F1F9F622}"/>
              </a:ext>
            </a:extLst>
          </p:cNvPr>
          <p:cNvSpPr txBox="1">
            <a:spLocks/>
          </p:cNvSpPr>
          <p:nvPr/>
        </p:nvSpPr>
        <p:spPr>
          <a:xfrm>
            <a:off x="246369" y="2226438"/>
            <a:ext cx="3269692" cy="183667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lvl="0" indent="0" defTabSz="1219170">
              <a:spcBef>
                <a:spcPts val="0"/>
              </a:spcBef>
              <a:spcAft>
                <a:spcPts val="0"/>
              </a:spcAft>
              <a:buNone/>
              <a:defRPr/>
            </a:pPr>
            <a:r>
              <a:rPr lang="en-US" altLang="zh-CN" sz="1600" b="1" dirty="0">
                <a:solidFill>
                  <a:srgbClr val="0000FF"/>
                </a:solidFill>
              </a:rPr>
              <a:t>MCVNF</a:t>
            </a:r>
            <a:r>
              <a:rPr kumimoji="0" lang="zh-CN" altLang="en-US" sz="1600" b="1" i="0" u="none" strike="noStrike" kern="1200" cap="none" spc="0" normalizeH="0" baseline="0" noProof="0" dirty="0">
                <a:ln>
                  <a:noFill/>
                </a:ln>
                <a:solidFill>
                  <a:srgbClr val="0000FF"/>
                </a:solidFill>
                <a:effectLst/>
                <a:uLnTx/>
                <a:uFillTx/>
                <a:latin typeface="Calibri"/>
                <a:ea typeface="MS PGothic" panose="020B0600070205080204" pitchFamily="34" charset="-128"/>
              </a:rPr>
              <a:t>：</a:t>
            </a:r>
            <a:endParaRPr kumimoji="0" lang="de-DE" altLang="de-DE" sz="1600" b="1" i="0" u="none" strike="noStrike" kern="1200" cap="none" spc="0" normalizeH="0" baseline="0" noProof="0" dirty="0">
              <a:ln>
                <a:noFill/>
              </a:ln>
              <a:solidFill>
                <a:srgbClr val="0000FF"/>
              </a:solidFill>
              <a:effectLst/>
              <a:uLnTx/>
              <a:uFillTx/>
              <a:latin typeface="Calibri"/>
              <a:ea typeface="MS PGothic" panose="020B0600070205080204" pitchFamily="34" charset="-128"/>
            </a:endParaRPr>
          </a:p>
          <a:p>
            <a:pPr marL="455073" lvl="0" indent="-455073" defTabSz="1219170">
              <a:spcBef>
                <a:spcPts val="0"/>
              </a:spcBef>
              <a:spcAft>
                <a:spcPts val="0"/>
              </a:spcAft>
              <a:defRPr/>
            </a:pPr>
            <a:r>
              <a:rPr kumimoji="0" lang="de-DE" alt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a:t>
            </a:r>
            <a:r>
              <a:rPr kumimoji="0" lang="de-DE" altLang="de-DE" sz="1400" b="0" i="0" u="none" strike="noStrike" kern="0" cap="none" spc="0" normalizeH="0" baseline="0" noProof="0" dirty="0" err="1">
                <a:ln>
                  <a:noFill/>
                </a:ln>
                <a:solidFill>
                  <a:prstClr val="black"/>
                </a:solidFill>
                <a:effectLst/>
                <a:uLnTx/>
                <a:uFillTx/>
                <a:latin typeface="Calibri"/>
                <a:ea typeface="MS PGothic" panose="020B0600070205080204" pitchFamily="34" charset="-128"/>
              </a:rPr>
              <a:t>since</a:t>
            </a:r>
            <a:r>
              <a:rPr kumimoji="0" lang="de-DE" alt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 SA#100: </a:t>
            </a:r>
            <a:r>
              <a:rPr lang="en-US" altLang="de-DE" sz="1100" kern="0" dirty="0">
                <a:solidFill>
                  <a:prstClr val="black"/>
                </a:solidFill>
              </a:rPr>
              <a:t> Adding the interactions with NFV-MANO in NF instance creation and deletion procedure on TS 28.531</a:t>
            </a:r>
            <a:endParaRPr kumimoji="0" lang="en-US" altLang="de-DE" sz="11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 </a:t>
            </a:r>
            <a:r>
              <a:rPr kumimoji="0" lang="de-DE" sz="11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a:t>
            </a:r>
            <a:endParaRPr kumimoji="0" lang="de-DE" sz="9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 </a:t>
            </a:r>
            <a:r>
              <a:rPr lang="en-US" sz="1100" kern="0" dirty="0">
                <a:solidFill>
                  <a:prstClr val="black"/>
                </a:solidFill>
              </a:rPr>
              <a:t>Based on the conclusions of 28.834, we continue to enhance TS 28.531 and 28.533</a:t>
            </a:r>
            <a:endParaRPr kumimoji="0" lang="en-US" sz="11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11" name="Content Placeholder 7">
            <a:extLst>
              <a:ext uri="{FF2B5EF4-FFF2-40B4-BE49-F238E27FC236}">
                <a16:creationId xmlns:a16="http://schemas.microsoft.com/office/drawing/2014/main" id="{C981FFB0-AEE3-483A-A4ED-A9011DF586D6}"/>
              </a:ext>
            </a:extLst>
          </p:cNvPr>
          <p:cNvSpPr txBox="1">
            <a:spLocks/>
          </p:cNvSpPr>
          <p:nvPr/>
        </p:nvSpPr>
        <p:spPr>
          <a:xfrm>
            <a:off x="3953244" y="2226438"/>
            <a:ext cx="3719321" cy="2353513"/>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lvl="0" indent="0" defTabSz="1219170">
              <a:spcBef>
                <a:spcPts val="0"/>
              </a:spcBef>
              <a:spcAft>
                <a:spcPts val="0"/>
              </a:spcAft>
              <a:buNone/>
              <a:defRPr/>
            </a:pPr>
            <a:r>
              <a:rPr lang="en-US" altLang="zh-CN" sz="1600" b="1" kern="0" dirty="0">
                <a:solidFill>
                  <a:srgbClr val="0000FF"/>
                </a:solidFill>
              </a:rPr>
              <a:t>MANS_ph2</a:t>
            </a:r>
            <a:r>
              <a:rPr kumimoji="0" lang="zh-CN" altLang="en-US" sz="1600" b="1" i="0" u="none" strike="noStrike" kern="0" cap="none" spc="0" normalizeH="0" baseline="0" noProof="0" dirty="0">
                <a:ln>
                  <a:noFill/>
                </a:ln>
                <a:solidFill>
                  <a:srgbClr val="0000FF"/>
                </a:solidFill>
                <a:effectLst/>
                <a:uLnTx/>
                <a:uFillTx/>
                <a:latin typeface="Calibri"/>
                <a:ea typeface="MS PGothic" panose="020B0600070205080204" pitchFamily="34" charset="-128"/>
              </a:rPr>
              <a:t>：</a:t>
            </a:r>
            <a:endParaRPr kumimoji="0" lang="de-DE" altLang="de-DE" sz="1600" b="1" i="0" u="none" strike="noStrike" kern="0" cap="none" spc="0" normalizeH="0" baseline="0" noProof="0" dirty="0">
              <a:ln>
                <a:noFill/>
              </a:ln>
              <a:solidFill>
                <a:srgbClr val="0000FF"/>
              </a:solidFill>
              <a:effectLst/>
              <a:uLnTx/>
              <a:uFillTx/>
              <a:latin typeface="Calibri"/>
              <a:ea typeface="MS PGothic" panose="020B0600070205080204" pitchFamily="34" charset="-128"/>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SA#100: </a:t>
            </a:r>
            <a:r>
              <a:rPr lang="en-US" altLang="de-DE" sz="1100" kern="0" dirty="0">
                <a:solidFill>
                  <a:prstClr val="black"/>
                </a:solidFill>
              </a:rPr>
              <a:t>The following three CRs were agreed : Add new requirements for management support for NG-RAN MOCN network sharing scenario; Update recommended QoS model usage for Shared RAN; Update NRM for operator specific QoS model for RAN Sharing.</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altLang="zh-CN"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a:t>
            </a:r>
            <a:r>
              <a:rPr kumimoji="0" lang="en-US" altLang="zh-CN" sz="1100" b="0" i="0" u="none" strike="noStrike" kern="0" cap="none" spc="0" normalizeH="0" baseline="0" noProof="0" dirty="0">
                <a:ln>
                  <a:noFill/>
                </a:ln>
                <a:solidFill>
                  <a:prstClr val="black"/>
                </a:solidFill>
                <a:effectLst/>
                <a:uLnTx/>
                <a:uFillTx/>
                <a:latin typeface="Calibri"/>
                <a:ea typeface="MS PGothic" panose="020B0600070205080204" pitchFamily="34" charset="-128"/>
              </a:rPr>
              <a:t> no changes</a:t>
            </a:r>
            <a:endParaRPr kumimoji="0" lang="de-DE" altLang="zh-CN" sz="14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455073" lvl="0" indent="-455073" defTabSz="1219170">
              <a:spcBef>
                <a:spcPts val="0"/>
              </a:spcBef>
              <a:spcAft>
                <a:spcPts val="0"/>
              </a:spcAft>
              <a:defRPr/>
            </a:pPr>
            <a:r>
              <a:rPr kumimoji="0" lang="de-DE" altLang="zh-CN"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r>
              <a:rPr lang="en-US" altLang="zh-CN" sz="1400" kern="0" dirty="0">
                <a:solidFill>
                  <a:prstClr val="black"/>
                </a:solidFill>
              </a:rPr>
              <a:t> </a:t>
            </a:r>
            <a:r>
              <a:rPr lang="en-US" altLang="zh-CN" sz="1100" kern="0" dirty="0">
                <a:solidFill>
                  <a:prstClr val="black"/>
                </a:solidFill>
              </a:rPr>
              <a:t>Continue to update requirements, IOC and </a:t>
            </a:r>
            <a:r>
              <a:rPr lang="en-US" altLang="zh-CN" sz="1100" kern="0" dirty="0" err="1">
                <a:solidFill>
                  <a:prstClr val="black"/>
                </a:solidFill>
              </a:rPr>
              <a:t>measuremnets</a:t>
            </a:r>
            <a:r>
              <a:rPr lang="en-US" altLang="zh-CN" sz="1100" kern="0" dirty="0">
                <a:solidFill>
                  <a:prstClr val="black"/>
                </a:solidFill>
              </a:rPr>
              <a:t> for MOCN.</a:t>
            </a:r>
            <a:r>
              <a:rPr kumimoji="0" lang="en-US" altLang="zh-CN" sz="1100" b="0" i="0" u="none" strike="noStrike" kern="0" cap="none" spc="0" normalizeH="0" baseline="0" noProof="0" dirty="0">
                <a:ln>
                  <a:noFill/>
                </a:ln>
                <a:solidFill>
                  <a:prstClr val="black"/>
                </a:solidFill>
                <a:effectLst/>
                <a:uLnTx/>
                <a:uFillTx/>
                <a:latin typeface="Calibri"/>
                <a:ea typeface="MS PGothic" panose="020B0600070205080204" pitchFamily="34" charset="-128"/>
              </a:rPr>
              <a:t>.</a:t>
            </a:r>
          </a:p>
        </p:txBody>
      </p:sp>
      <p:sp>
        <p:nvSpPr>
          <p:cNvPr id="12" name="Content Placeholder 7">
            <a:extLst>
              <a:ext uri="{FF2B5EF4-FFF2-40B4-BE49-F238E27FC236}">
                <a16:creationId xmlns:a16="http://schemas.microsoft.com/office/drawing/2014/main" id="{99B1E659-95C3-4D80-8D6D-10F4DE702E57}"/>
              </a:ext>
            </a:extLst>
          </p:cNvPr>
          <p:cNvSpPr txBox="1">
            <a:spLocks/>
          </p:cNvSpPr>
          <p:nvPr/>
        </p:nvSpPr>
        <p:spPr>
          <a:xfrm>
            <a:off x="8255343" y="2226438"/>
            <a:ext cx="3719321" cy="257960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lvl="0" indent="0" defTabSz="1219170">
              <a:spcBef>
                <a:spcPts val="0"/>
              </a:spcBef>
              <a:spcAft>
                <a:spcPts val="0"/>
              </a:spcAft>
              <a:buNone/>
              <a:defRPr/>
            </a:pPr>
            <a:r>
              <a:rPr lang="en-US" altLang="zh-CN" sz="1600" b="1" kern="0" dirty="0" err="1">
                <a:solidFill>
                  <a:srgbClr val="0000FF"/>
                </a:solidFill>
              </a:rPr>
              <a:t>URLLC_Mgt</a:t>
            </a:r>
            <a:r>
              <a:rPr kumimoji="0" lang="zh-CN" altLang="en-US" sz="1600" b="1" i="0" u="none" strike="noStrike" kern="0" cap="none" spc="0" normalizeH="0" baseline="0" noProof="0" dirty="0">
                <a:ln>
                  <a:noFill/>
                </a:ln>
                <a:solidFill>
                  <a:srgbClr val="0000FF"/>
                </a:solidFill>
                <a:effectLst/>
                <a:uLnTx/>
                <a:uFillTx/>
                <a:latin typeface="Calibri"/>
                <a:ea typeface="MS PGothic" panose="020B0600070205080204" pitchFamily="34" charset="-128"/>
              </a:rPr>
              <a:t>：</a:t>
            </a:r>
            <a:endParaRPr kumimoji="0" lang="de-DE" altLang="de-DE" sz="1600" b="1" i="0" u="none" strike="noStrike" kern="0" cap="none" spc="0" normalizeH="0" baseline="0" noProof="0" dirty="0">
              <a:ln>
                <a:noFill/>
              </a:ln>
              <a:solidFill>
                <a:srgbClr val="0000FF"/>
              </a:solidFill>
              <a:effectLst/>
              <a:uLnTx/>
              <a:uFillTx/>
              <a:latin typeface="Calibri"/>
              <a:ea typeface="MS PGothic" panose="020B0600070205080204" pitchFamily="34" charset="-128"/>
            </a:endParaRPr>
          </a:p>
          <a:p>
            <a:pPr marL="455073" lvl="0" indent="-455073" defTabSz="1219170">
              <a:spcBef>
                <a:spcPts val="0"/>
              </a:spcBef>
              <a:spcAft>
                <a:spcPts val="0"/>
              </a:spcAft>
              <a:defRPr/>
            </a:pPr>
            <a:r>
              <a:rPr kumimoji="0" lang="de-DE" alt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a:t>
            </a:r>
            <a:r>
              <a:rPr kumimoji="0" lang="de-DE" altLang="de-DE" sz="1400" b="0" i="0" u="none" strike="noStrike" kern="0" cap="none" spc="0" normalizeH="0" baseline="0" noProof="0" dirty="0" err="1">
                <a:ln>
                  <a:noFill/>
                </a:ln>
                <a:solidFill>
                  <a:prstClr val="black"/>
                </a:solidFill>
                <a:effectLst/>
                <a:uLnTx/>
                <a:uFillTx/>
                <a:latin typeface="Calibri"/>
                <a:ea typeface="MS PGothic" panose="020B0600070205080204" pitchFamily="34" charset="-128"/>
              </a:rPr>
              <a:t>since</a:t>
            </a:r>
            <a:r>
              <a:rPr kumimoji="0" lang="de-DE" alt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 SA#100: </a:t>
            </a:r>
            <a:r>
              <a:rPr lang="en-US" altLang="zh-CN" sz="1400" kern="0" dirty="0">
                <a:solidFill>
                  <a:prstClr val="black"/>
                </a:solidFill>
              </a:rPr>
              <a:t> </a:t>
            </a:r>
            <a:r>
              <a:rPr lang="en-US" altLang="zh-CN" sz="1100" kern="0" dirty="0">
                <a:solidFill>
                  <a:prstClr val="black"/>
                </a:solidFill>
              </a:rPr>
              <a:t>Two CRs are submitted and one CR of UL and DL reliability configuration in slice and subnet profiles has been approved . The other CR adding new KPI on DL reliability with delay threshold in RAN will be discussed on the next meeting </a:t>
            </a:r>
            <a:endParaRPr kumimoji="0" lang="en-US" altLang="zh-CN" sz="1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a:t>
            </a:r>
            <a:r>
              <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rPr>
              <a:t>:</a:t>
            </a:r>
            <a:r>
              <a:rPr kumimoji="0" lang="de-DE" sz="1200" b="0" i="0" u="none" strike="noStrike" kern="0" cap="none" spc="0" normalizeH="0" baseline="0" noProof="0" dirty="0">
                <a:ln>
                  <a:noFill/>
                </a:ln>
                <a:solidFill>
                  <a:prstClr val="black"/>
                </a:solidFill>
                <a:effectLst/>
                <a:uLnTx/>
                <a:uFillTx/>
                <a:latin typeface="Calibri"/>
                <a:ea typeface="MS PGothic" panose="020B0600070205080204" pitchFamily="34" charset="-128"/>
              </a:rPr>
              <a:t> N/A</a:t>
            </a:r>
            <a:endParaRPr kumimoji="0" lang="en-US" sz="1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455073" lvl="0" indent="-455073" defTabSz="1219170">
              <a:spcBef>
                <a:spcPts val="0"/>
              </a:spcBef>
              <a:spcAft>
                <a:spcPts val="0"/>
              </a:spcAft>
              <a:defRPr/>
            </a:pPr>
            <a:r>
              <a:rPr kumimoji="0" 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 </a:t>
            </a:r>
            <a:r>
              <a:rPr lang="en-US" sz="1400" kern="0" dirty="0">
                <a:solidFill>
                  <a:prstClr val="black"/>
                </a:solidFill>
              </a:rPr>
              <a:t> </a:t>
            </a:r>
            <a:r>
              <a:rPr lang="en-US" sz="1200" kern="0" dirty="0">
                <a:solidFill>
                  <a:prstClr val="black"/>
                </a:solidFill>
              </a:rPr>
              <a:t>Continue to way forward the performance and configuration management of URLLC</a:t>
            </a:r>
            <a:endParaRPr kumimoji="0" lang="en-US" sz="105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5052184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379628878"/>
              </p:ext>
            </p:extLst>
          </p:nvPr>
        </p:nvGraphicFramePr>
        <p:xfrm>
          <a:off x="580584" y="1066891"/>
          <a:ext cx="9102725" cy="1887872"/>
        </p:xfrm>
        <a:graphic>
          <a:graphicData uri="http://schemas.openxmlformats.org/drawingml/2006/table">
            <a:tbl>
              <a:tblPr firstRow="1" firstCol="1" bandRow="1">
                <a:tableStyleId>{F5AB1C69-6EDB-4FF4-983F-18BD219EF322}</a:tableStyleId>
              </a:tblPr>
              <a:tblGrid>
                <a:gridCol w="624870">
                  <a:extLst>
                    <a:ext uri="{9D8B030D-6E8A-4147-A177-3AD203B41FA5}">
                      <a16:colId xmlns:a16="http://schemas.microsoft.com/office/drawing/2014/main" val="20000"/>
                    </a:ext>
                  </a:extLst>
                </a:gridCol>
                <a:gridCol w="3213614">
                  <a:extLst>
                    <a:ext uri="{9D8B030D-6E8A-4147-A177-3AD203B41FA5}">
                      <a16:colId xmlns:a16="http://schemas.microsoft.com/office/drawing/2014/main" val="20001"/>
                    </a:ext>
                  </a:extLst>
                </a:gridCol>
                <a:gridCol w="831087">
                  <a:extLst>
                    <a:ext uri="{9D8B030D-6E8A-4147-A177-3AD203B41FA5}">
                      <a16:colId xmlns:a16="http://schemas.microsoft.com/office/drawing/2014/main" val="20002"/>
                    </a:ext>
                  </a:extLst>
                </a:gridCol>
                <a:gridCol w="969373">
                  <a:extLst>
                    <a:ext uri="{9D8B030D-6E8A-4147-A177-3AD203B41FA5}">
                      <a16:colId xmlns:a16="http://schemas.microsoft.com/office/drawing/2014/main" val="20005"/>
                    </a:ext>
                  </a:extLst>
                </a:gridCol>
                <a:gridCol w="714489">
                  <a:extLst>
                    <a:ext uri="{9D8B030D-6E8A-4147-A177-3AD203B41FA5}">
                      <a16:colId xmlns:a16="http://schemas.microsoft.com/office/drawing/2014/main" val="20006"/>
                    </a:ext>
                  </a:extLst>
                </a:gridCol>
                <a:gridCol w="747078">
                  <a:extLst>
                    <a:ext uri="{9D8B030D-6E8A-4147-A177-3AD203B41FA5}">
                      <a16:colId xmlns:a16="http://schemas.microsoft.com/office/drawing/2014/main" val="497328363"/>
                    </a:ext>
                  </a:extLst>
                </a:gridCol>
                <a:gridCol w="747078">
                  <a:extLst>
                    <a:ext uri="{9D8B030D-6E8A-4147-A177-3AD203B41FA5}">
                      <a16:colId xmlns:a16="http://schemas.microsoft.com/office/drawing/2014/main" val="20007"/>
                    </a:ext>
                  </a:extLst>
                </a:gridCol>
                <a:gridCol w="1255136">
                  <a:extLst>
                    <a:ext uri="{9D8B030D-6E8A-4147-A177-3AD203B41FA5}">
                      <a16:colId xmlns:a16="http://schemas.microsoft.com/office/drawing/2014/main" val="20008"/>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50087">
                <a:tc>
                  <a:txBody>
                    <a:bodyPr/>
                    <a:lstStyle/>
                    <a:p>
                      <a:pPr algn="l" fontAlgn="t"/>
                      <a:r>
                        <a:rPr lang="en-US" altLang="zh-CN" sz="900" b="0" i="0" u="none" strike="noStrike">
                          <a:solidFill>
                            <a:srgbClr val="000000"/>
                          </a:solidFill>
                          <a:effectLst/>
                          <a:latin typeface="+mn-lt"/>
                          <a:ea typeface="等线" panose="02010600030101010101" pitchFamily="2" charset="-122"/>
                        </a:rPr>
                        <a:t>930010</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Access control for management service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MSAC</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72%</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SP-210859</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73%</a:t>
                      </a:r>
                    </a:p>
                  </a:txBody>
                  <a:tcPr marL="36002" marR="36002" marT="0" marB="0" anchor="ctr"/>
                </a:tc>
                <a:tc>
                  <a:txBody>
                    <a:bodyPr/>
                    <a:lstStyle/>
                    <a:p>
                      <a:pPr>
                        <a:lnSpc>
                          <a:spcPct val="107000"/>
                        </a:lnSpc>
                        <a:spcAft>
                          <a:spcPts val="800"/>
                        </a:spcAft>
                      </a:pPr>
                      <a:endParaRPr lang="en-GB" sz="105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15253">
                <a:tc>
                  <a:txBody>
                    <a:bodyPr/>
                    <a:lstStyle/>
                    <a:p>
                      <a:pPr algn="l" fontAlgn="t"/>
                      <a:r>
                        <a:rPr lang="en-US" altLang="zh-CN" sz="900" b="0" i="0" u="none" strike="noStrike">
                          <a:solidFill>
                            <a:srgbClr val="000000"/>
                          </a:solidFill>
                          <a:effectLst/>
                          <a:latin typeface="+mn-lt"/>
                          <a:ea typeface="等线" panose="02010600030101010101" pitchFamily="2" charset="-122"/>
                        </a:rPr>
                        <a:t>990034</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non-public networks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OAM_NPN_Ph2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10%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SP-230184</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40%</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15253">
                <a:tc>
                  <a:txBody>
                    <a:bodyPr/>
                    <a:lstStyle/>
                    <a:p>
                      <a:pPr algn="l" fontAlgn="t"/>
                      <a:r>
                        <a:rPr lang="en-US" altLang="zh-CN" sz="900" b="0" i="0" u="none" strike="noStrike">
                          <a:solidFill>
                            <a:srgbClr val="000000"/>
                          </a:solidFill>
                          <a:effectLst/>
                          <a:latin typeface="+mn-lt"/>
                          <a:ea typeface="等线" panose="02010600030101010101" pitchFamily="2" charset="-122"/>
                        </a:rPr>
                        <a:t>940037</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Enhancements of EE for 5G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EE5GPLUS_Ph2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35%</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SP-211441</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451949589"/>
                  </a:ext>
                </a:extLst>
              </a:tr>
              <a:tr h="415253">
                <a:tc>
                  <a:txBody>
                    <a:bodyPr/>
                    <a:lstStyle/>
                    <a:p>
                      <a:pPr algn="l" fontAlgn="t"/>
                      <a:r>
                        <a:rPr lang="en-US" altLang="zh-CN" sz="900" b="0" i="0" u="none" strike="noStrike" dirty="0">
                          <a:solidFill>
                            <a:srgbClr val="000000"/>
                          </a:solidFill>
                          <a:effectLst/>
                          <a:latin typeface="+mn-lt"/>
                          <a:ea typeface="等线" panose="02010600030101010101" pitchFamily="2" charset="-122"/>
                        </a:rPr>
                        <a:t>1000014</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Network and Service Operations for Energy Utilities</a:t>
                      </a:r>
                    </a:p>
                  </a:txBody>
                  <a:tcPr marL="9525" marR="9525" marT="9525" marB="0"/>
                </a:tc>
                <a:tc>
                  <a:txBody>
                    <a:bodyPr/>
                    <a:lstStyle/>
                    <a:p>
                      <a:pPr algn="l" fontAlgn="t"/>
                      <a:r>
                        <a:rPr lang="fr-FR" sz="900" b="0" i="0" u="none" strike="noStrike" dirty="0">
                          <a:solidFill>
                            <a:srgbClr val="000000"/>
                          </a:solidFill>
                          <a:effectLst/>
                          <a:latin typeface="+mn-lt"/>
                          <a:ea typeface="等线" panose="02010600030101010101" pitchFamily="2" charset="-122"/>
                        </a:rPr>
                        <a:t>NSOEU</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fr-FR" altLang="zh-CN" sz="900" b="0" i="0" u="none" strike="noStrike" dirty="0">
                          <a:solidFill>
                            <a:srgbClr val="000000"/>
                          </a:solidFill>
                          <a:effectLst/>
                          <a:latin typeface="+mn-lt"/>
                          <a:ea typeface="等线" panose="02010600030101010101" pitchFamily="2" charset="-122"/>
                        </a:rPr>
                        <a:t>2023/12/12</a:t>
                      </a:r>
                      <a:endParaRPr lang="en-US" altLang="zh-CN"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fr-FR" altLang="zh-CN" sz="900" b="0" i="0" u="none" strike="noStrike" dirty="0">
                          <a:solidFill>
                            <a:srgbClr val="000000"/>
                          </a:solidFill>
                          <a:effectLst/>
                          <a:latin typeface="+mn-lt"/>
                          <a:ea typeface="等线" panose="02010600030101010101" pitchFamily="2" charset="-122"/>
                        </a:rPr>
                        <a:t>0%</a:t>
                      </a:r>
                      <a:endParaRPr lang="en-US" altLang="zh-CN"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SP-230632</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4006537558"/>
                  </a:ext>
                </a:extLst>
              </a:tr>
            </a:tbl>
          </a:graphicData>
        </a:graphic>
      </p:graphicFrame>
      <p:sp>
        <p:nvSpPr>
          <p:cNvPr id="11" name="Content Placeholder 7">
            <a:extLst>
              <a:ext uri="{FF2B5EF4-FFF2-40B4-BE49-F238E27FC236}">
                <a16:creationId xmlns:a16="http://schemas.microsoft.com/office/drawing/2014/main" id="{73BD48FE-BB41-46B0-8DA8-D3A292E80E90}"/>
              </a:ext>
            </a:extLst>
          </p:cNvPr>
          <p:cNvSpPr txBox="1">
            <a:spLocks/>
          </p:cNvSpPr>
          <p:nvPr/>
        </p:nvSpPr>
        <p:spPr>
          <a:xfrm>
            <a:off x="237685" y="3211040"/>
            <a:ext cx="3595022" cy="2562488"/>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a:t>
            </a:r>
            <a:r>
              <a:rPr lang="de-DE" altLang="de-DE" sz="1100" kern="0" dirty="0" err="1">
                <a:solidFill>
                  <a:prstClr val="black"/>
                </a:solidFill>
              </a:rPr>
              <a:t>since</a:t>
            </a:r>
            <a:r>
              <a:rPr lang="de-DE" altLang="de-DE" sz="1100" kern="0" dirty="0">
                <a:solidFill>
                  <a:prstClr val="black"/>
                </a:solidFill>
              </a:rPr>
              <a:t> SA#100:</a:t>
            </a:r>
          </a:p>
          <a:p>
            <a:pPr marL="855123" lvl="1" indent="-455073" defTabSz="1219170">
              <a:spcBef>
                <a:spcPts val="0"/>
              </a:spcBef>
              <a:spcAft>
                <a:spcPts val="0"/>
              </a:spcAft>
              <a:defRPr/>
            </a:pPr>
            <a:r>
              <a:rPr lang="en-US" altLang="de-DE" sz="1100" kern="0" dirty="0">
                <a:solidFill>
                  <a:prstClr val="black"/>
                </a:solidFill>
              </a:rPr>
              <a:t>Approved Input to Draft CR(S5-235947) co-signed with Deutsche Telekom, Telefonica New Baseline Draft CR – S5-235998 approval ongoing with consolidation of previously approved baseline Draft CRs(S5-234845)·  </a:t>
            </a:r>
          </a:p>
          <a:p>
            <a:pPr marL="455073" indent="-455073" defTabSz="1219170">
              <a:spcBef>
                <a:spcPts val="0"/>
              </a:spcBef>
              <a:spcAft>
                <a:spcPts val="0"/>
              </a:spcAft>
              <a:defRPr/>
            </a:pPr>
            <a:r>
              <a:rPr lang="en-US" altLang="zh-CN" sz="1100" dirty="0"/>
              <a:t>SA/RAN/CT impacts and dependencies: yes</a:t>
            </a:r>
            <a:endParaRPr lang="en-US" altLang="de-DE" sz="1100" kern="0" dirty="0">
              <a:solidFill>
                <a:prstClr val="black"/>
              </a:solidFill>
            </a:endParaRPr>
          </a:p>
          <a:p>
            <a:pPr marL="455073" indent="-455073" defTabSz="1219170">
              <a:spcBef>
                <a:spcPts val="0"/>
              </a:spcBef>
              <a:spcAft>
                <a:spcPts val="0"/>
              </a:spcAft>
              <a:defRPr/>
            </a:pPr>
            <a:r>
              <a:rPr lang="en-US" altLang="de-DE" sz="1100" kern="0" dirty="0">
                <a:solidFill>
                  <a:prstClr val="black"/>
                </a:solidFill>
              </a:rPr>
              <a:t>Next steps:</a:t>
            </a:r>
            <a:r>
              <a:rPr lang="zh-CN" altLang="en-US" sz="1100" kern="0" dirty="0">
                <a:solidFill>
                  <a:prstClr val="black"/>
                </a:solidFill>
              </a:rPr>
              <a:t> </a:t>
            </a:r>
            <a:endParaRPr lang="en-US" altLang="zh-CN" sz="1100" kern="0" dirty="0">
              <a:solidFill>
                <a:prstClr val="black"/>
              </a:solidFill>
            </a:endParaRPr>
          </a:p>
          <a:p>
            <a:pPr marL="855123" lvl="1" indent="-455073" defTabSz="1219170">
              <a:spcBef>
                <a:spcPts val="0"/>
              </a:spcBef>
              <a:spcAft>
                <a:spcPts val="0"/>
              </a:spcAft>
              <a:defRPr/>
            </a:pPr>
            <a:r>
              <a:rPr lang="en-US" altLang="de-DE" sz="1100" kern="0" dirty="0">
                <a:solidFill>
                  <a:prstClr val="black"/>
                </a:solidFill>
              </a:rPr>
              <a:t>Complete Stage 2 and Stage 3 of Management Service Access </a:t>
            </a:r>
            <a:r>
              <a:rPr lang="en-US" altLang="de-DE" sz="1100" kern="0" dirty="0" err="1">
                <a:solidFill>
                  <a:prstClr val="black"/>
                </a:solidFill>
              </a:rPr>
              <a:t>controlAdd</a:t>
            </a:r>
            <a:r>
              <a:rPr lang="en-US" altLang="de-DE" sz="1100" kern="0" dirty="0">
                <a:solidFill>
                  <a:prstClr val="black"/>
                </a:solidFill>
              </a:rPr>
              <a:t> use cases and requirements for management service access control if required</a:t>
            </a:r>
            <a:endParaRPr lang="en-US" sz="1100" kern="0" dirty="0">
              <a:solidFill>
                <a:prstClr val="black"/>
              </a:solidFill>
            </a:endParaRPr>
          </a:p>
        </p:txBody>
      </p:sp>
      <p:sp>
        <p:nvSpPr>
          <p:cNvPr id="12" name="Content Placeholder 7">
            <a:extLst>
              <a:ext uri="{FF2B5EF4-FFF2-40B4-BE49-F238E27FC236}">
                <a16:creationId xmlns:a16="http://schemas.microsoft.com/office/drawing/2014/main" id="{431B2FA2-9890-4570-80A5-32C2E81269F2}"/>
              </a:ext>
            </a:extLst>
          </p:cNvPr>
          <p:cNvSpPr txBox="1">
            <a:spLocks/>
          </p:cNvSpPr>
          <p:nvPr/>
        </p:nvSpPr>
        <p:spPr>
          <a:xfrm>
            <a:off x="4171188" y="3199907"/>
            <a:ext cx="3316328" cy="166182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OAM_NPN_Ph2:</a:t>
            </a:r>
            <a:endParaRPr lang="de-DE" altLang="de-DE" sz="1600" b="1" kern="0" dirty="0">
              <a:solidFill>
                <a:srgbClr val="0000FF"/>
              </a:solidFill>
            </a:endParaRPr>
          </a:p>
          <a:p>
            <a:pPr marL="455073" lvl="0" indent="-455073" defTabSz="1219170">
              <a:spcBef>
                <a:spcPts val="0"/>
              </a:spcBef>
              <a:spcAft>
                <a:spcPts val="0"/>
              </a:spcAft>
              <a:defRPr/>
            </a:pPr>
            <a:r>
              <a:rPr lang="de-DE" altLang="de-DE" sz="1100" kern="0" dirty="0">
                <a:solidFill>
                  <a:prstClr val="black"/>
                </a:solidFill>
              </a:rPr>
              <a:t>Progress </a:t>
            </a:r>
            <a:r>
              <a:rPr lang="de-DE" altLang="de-DE" sz="1100" kern="0" dirty="0" err="1">
                <a:solidFill>
                  <a:prstClr val="black"/>
                </a:solidFill>
              </a:rPr>
              <a:t>since</a:t>
            </a:r>
            <a:r>
              <a:rPr lang="de-DE" altLang="de-DE" sz="1100" kern="0" dirty="0">
                <a:solidFill>
                  <a:prstClr val="black"/>
                </a:solidFill>
              </a:rPr>
              <a:t> SA#100:</a:t>
            </a:r>
          </a:p>
          <a:p>
            <a:pPr marL="855123" lvl="1" indent="-455073" defTabSz="1219170">
              <a:spcBef>
                <a:spcPts val="0"/>
              </a:spcBef>
              <a:spcAft>
                <a:spcPts val="0"/>
              </a:spcAft>
              <a:defRPr/>
            </a:pPr>
            <a:r>
              <a:rPr lang="en-US" altLang="de-DE" sz="1100" kern="0" dirty="0">
                <a:solidFill>
                  <a:prstClr val="black"/>
                </a:solidFill>
              </a:rPr>
              <a:t>The group agreed the solution for management of NPN service customer and the solution for NPN fault management.</a:t>
            </a:r>
          </a:p>
          <a:p>
            <a:pPr marL="455073" indent="-455073" defTabSz="1219170">
              <a:spcBef>
                <a:spcPts val="0"/>
              </a:spcBef>
              <a:spcAft>
                <a:spcPts val="0"/>
              </a:spcAft>
              <a:defRPr/>
            </a:pPr>
            <a:r>
              <a:rPr lang="en-US" sz="1100" kern="0" dirty="0">
                <a:solidFill>
                  <a:prstClr val="black"/>
                </a:solidFill>
              </a:rPr>
              <a:t>Impacts and dependencies on other WGs</a:t>
            </a:r>
          </a:p>
          <a:p>
            <a:pPr marL="455073" indent="-455073" defTabSz="1219170">
              <a:spcBef>
                <a:spcPts val="0"/>
              </a:spcBef>
              <a:spcAft>
                <a:spcPts val="0"/>
              </a:spcAft>
              <a:defRPr/>
            </a:pPr>
            <a:r>
              <a:rPr lang="de-DE" sz="1100" kern="0" dirty="0">
                <a:solidFill>
                  <a:prstClr val="black"/>
                </a:solidFill>
              </a:rPr>
              <a:t>Next steps:</a:t>
            </a:r>
          </a:p>
          <a:p>
            <a:pPr marL="855123" lvl="1" indent="-455073" defTabSz="1219170">
              <a:spcBef>
                <a:spcPts val="0"/>
              </a:spcBef>
              <a:spcAft>
                <a:spcPts val="0"/>
              </a:spcAft>
              <a:defRPr/>
            </a:pPr>
            <a:r>
              <a:rPr lang="de-DE" sz="1100" kern="0" dirty="0">
                <a:solidFill>
                  <a:prstClr val="black"/>
                </a:solidFill>
                <a:cs typeface="Arial" panose="020B0604020202020204" pitchFamily="34" charset="0"/>
              </a:rPr>
              <a:t>continue discussion</a:t>
            </a:r>
          </a:p>
        </p:txBody>
      </p:sp>
      <p:sp>
        <p:nvSpPr>
          <p:cNvPr id="13" name="Content Placeholder 7">
            <a:extLst>
              <a:ext uri="{FF2B5EF4-FFF2-40B4-BE49-F238E27FC236}">
                <a16:creationId xmlns:a16="http://schemas.microsoft.com/office/drawing/2014/main" id="{4CCCA1DD-DF7C-4D0A-A3AE-82F69CBEEB0A}"/>
              </a:ext>
            </a:extLst>
          </p:cNvPr>
          <p:cNvSpPr txBox="1">
            <a:spLocks/>
          </p:cNvSpPr>
          <p:nvPr/>
        </p:nvSpPr>
        <p:spPr>
          <a:xfrm>
            <a:off x="8104691" y="3211039"/>
            <a:ext cx="3849624" cy="28259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100" kern="0" dirty="0">
                <a:solidFill>
                  <a:prstClr val="black"/>
                </a:solidFill>
              </a:rPr>
              <a:t>Progress </a:t>
            </a:r>
            <a:r>
              <a:rPr lang="de-DE" altLang="de-DE" sz="1100" kern="0" dirty="0" err="1">
                <a:solidFill>
                  <a:prstClr val="black"/>
                </a:solidFill>
              </a:rPr>
              <a:t>since</a:t>
            </a:r>
            <a:r>
              <a:rPr lang="de-DE" altLang="de-DE" sz="1100" kern="0" dirty="0">
                <a:solidFill>
                  <a:prstClr val="black"/>
                </a:solidFill>
              </a:rPr>
              <a:t> SA#100:</a:t>
            </a:r>
          </a:p>
          <a:p>
            <a:pPr marL="855123" lvl="1" indent="-455073" defTabSz="1219170">
              <a:spcBef>
                <a:spcPts val="0"/>
              </a:spcBef>
              <a:spcAft>
                <a:spcPts val="0"/>
              </a:spcAft>
              <a:defRPr/>
            </a:pPr>
            <a:r>
              <a:rPr lang="en-US" altLang="de-DE" sz="1100" kern="0" dirty="0">
                <a:solidFill>
                  <a:prstClr val="black"/>
                </a:solidFill>
              </a:rPr>
              <a:t>Two CRs have been agreed (one (for TS 28.554) introducing new metrics for estimating the energy consumption of VNF/VNFCs, and one (for TS 28.310) introducing roles involved in EE KPI building). Two CR proposals for a EE KPI definition of URLLC network slice based on reliability have been discussed but not agreed. The two contributing companies will try to converge for the next meeting.</a:t>
            </a:r>
          </a:p>
          <a:p>
            <a:pPr marL="455073" indent="-455073" defTabSz="1219170">
              <a:spcBef>
                <a:spcPts val="0"/>
              </a:spcBef>
              <a:spcAft>
                <a:spcPts val="0"/>
              </a:spcAft>
              <a:defRPr/>
            </a:pPr>
            <a:r>
              <a:rPr lang="en-US" sz="1100" kern="0" dirty="0">
                <a:solidFill>
                  <a:prstClr val="black"/>
                </a:solidFill>
              </a:rPr>
              <a:t>Impacts and dependencies on other WGs:</a:t>
            </a:r>
            <a:endParaRPr lang="de-DE" sz="1100" kern="0" dirty="0">
              <a:solidFill>
                <a:prstClr val="black"/>
              </a:solidFill>
            </a:endParaRPr>
          </a:p>
          <a:p>
            <a:pPr marL="855123" lvl="1" indent="-455073" defTabSz="1219170">
              <a:spcBef>
                <a:spcPts val="0"/>
              </a:spcBef>
              <a:spcAft>
                <a:spcPts val="0"/>
              </a:spcAft>
              <a:defRPr/>
            </a:pPr>
            <a:r>
              <a:rPr lang="en-US" sz="1100" kern="0" dirty="0">
                <a:solidFill>
                  <a:prstClr val="black"/>
                </a:solidFill>
              </a:rPr>
              <a:t>SA2, RAN WGs</a:t>
            </a:r>
          </a:p>
          <a:p>
            <a:pPr marL="455073" indent="-455073" defTabSz="1219170">
              <a:spcBef>
                <a:spcPts val="0"/>
              </a:spcBef>
              <a:spcAft>
                <a:spcPts val="0"/>
              </a:spcAft>
              <a:defRPr/>
            </a:pPr>
            <a:r>
              <a:rPr lang="de-DE" sz="11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Try to converge for the definition of a unique URLLC network slice EE KPI based on reliability.</a:t>
            </a:r>
            <a:endParaRPr lang="de-DE" sz="1100" kern="0" dirty="0">
              <a:solidFill>
                <a:prstClr val="black"/>
              </a:solidFill>
            </a:endParaRPr>
          </a:p>
          <a:p>
            <a:pPr marL="400050" lvl="1" indent="0" defTabSz="1219170">
              <a:spcBef>
                <a:spcPts val="0"/>
              </a:spcBef>
              <a:spcAft>
                <a:spcPts val="0"/>
              </a:spcAft>
              <a:buNone/>
              <a:defRPr/>
            </a:pPr>
            <a:endParaRPr lang="de-DE" sz="1200" kern="0" dirty="0">
              <a:solidFill>
                <a:prstClr val="black"/>
              </a:solidFill>
            </a:endParaRPr>
          </a:p>
        </p:txBody>
      </p:sp>
      <p:sp>
        <p:nvSpPr>
          <p:cNvPr id="8" name="Content Placeholder 7">
            <a:extLst>
              <a:ext uri="{FF2B5EF4-FFF2-40B4-BE49-F238E27FC236}">
                <a16:creationId xmlns:a16="http://schemas.microsoft.com/office/drawing/2014/main" id="{AEE81C20-E5AA-4436-A513-D1A4E7E4AC5D}"/>
              </a:ext>
            </a:extLst>
          </p:cNvPr>
          <p:cNvSpPr txBox="1">
            <a:spLocks/>
          </p:cNvSpPr>
          <p:nvPr/>
        </p:nvSpPr>
        <p:spPr>
          <a:xfrm>
            <a:off x="4171188" y="4766527"/>
            <a:ext cx="3595022" cy="1661823"/>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NSOEU</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latin typeface="Calibri"/>
              </a:rPr>
              <a:t>Progress </a:t>
            </a:r>
            <a:r>
              <a:rPr lang="de-DE" altLang="de-DE" sz="1100" kern="0" dirty="0" err="1">
                <a:solidFill>
                  <a:prstClr val="black"/>
                </a:solidFill>
                <a:latin typeface="Calibri"/>
              </a:rPr>
              <a:t>since</a:t>
            </a:r>
            <a:r>
              <a:rPr lang="de-DE" altLang="de-DE" sz="1100" kern="0" dirty="0">
                <a:solidFill>
                  <a:prstClr val="black"/>
                </a:solidFill>
                <a:latin typeface="Calibri"/>
              </a:rPr>
              <a:t> SA#100:</a:t>
            </a:r>
          </a:p>
          <a:p>
            <a:pPr marL="512763" lvl="1" indent="-228600" defTabSz="1219170">
              <a:spcBef>
                <a:spcPts val="0"/>
              </a:spcBef>
              <a:spcAft>
                <a:spcPts val="0"/>
              </a:spcAft>
              <a:defRPr/>
            </a:pPr>
            <a:r>
              <a:rPr lang="en-US" altLang="de-DE" sz="1000" kern="0" dirty="0">
                <a:solidFill>
                  <a:prstClr val="black"/>
                </a:solidFill>
              </a:rPr>
              <a:t>Began TS, added general information</a:t>
            </a:r>
          </a:p>
          <a:p>
            <a:pPr marL="512763" lvl="1" indent="-228600" defTabSz="1219170">
              <a:spcBef>
                <a:spcPts val="0"/>
              </a:spcBef>
              <a:spcAft>
                <a:spcPts val="0"/>
              </a:spcAft>
              <a:defRPr/>
            </a:pPr>
            <a:r>
              <a:rPr lang="en-US" altLang="de-DE" sz="1000" kern="0" dirty="0">
                <a:solidFill>
                  <a:prstClr val="black"/>
                </a:solidFill>
              </a:rPr>
              <a:t>Progress on specifying requirements and procedures for performance measurement exposure</a:t>
            </a:r>
          </a:p>
          <a:p>
            <a:pPr marL="455073" indent="-455073" defTabSz="1219170">
              <a:spcBef>
                <a:spcPts val="0"/>
              </a:spcBef>
              <a:spcAft>
                <a:spcPts val="0"/>
              </a:spcAft>
              <a:defRPr/>
            </a:pPr>
            <a:r>
              <a:rPr lang="en-US" altLang="de-DE" sz="1100" kern="0" dirty="0">
                <a:solidFill>
                  <a:prstClr val="black"/>
                </a:solidFill>
                <a:latin typeface="Calibri"/>
              </a:rPr>
              <a:t> </a:t>
            </a:r>
            <a:r>
              <a:rPr lang="en-US" sz="1100" kern="0" dirty="0">
                <a:solidFill>
                  <a:prstClr val="black"/>
                </a:solidFill>
                <a:latin typeface="Calibri"/>
              </a:rPr>
              <a:t>Impacts and dependencies on other WGs: </a:t>
            </a:r>
            <a:r>
              <a:rPr lang="en-US" sz="1000" kern="0" dirty="0">
                <a:solidFill>
                  <a:prstClr val="black"/>
                </a:solidFill>
              </a:rPr>
              <a:t>None</a:t>
            </a:r>
          </a:p>
          <a:p>
            <a:pPr marL="455073" indent="-455073" defTabSz="1219170">
              <a:spcBef>
                <a:spcPts val="0"/>
              </a:spcBef>
              <a:spcAft>
                <a:spcPts val="0"/>
              </a:spcAft>
              <a:defRPr/>
            </a:pPr>
            <a:r>
              <a:rPr lang="de-DE" sz="1100" kern="0" dirty="0">
                <a:solidFill>
                  <a:prstClr val="black"/>
                </a:solidFill>
                <a:latin typeface="Calibri"/>
              </a:rPr>
              <a:t>Next steps:</a:t>
            </a:r>
          </a:p>
          <a:p>
            <a:pPr marL="512763" lvl="1" indent="-228600" defTabSz="1219170">
              <a:spcBef>
                <a:spcPts val="0"/>
              </a:spcBef>
              <a:spcAft>
                <a:spcPts val="0"/>
              </a:spcAft>
              <a:defRPr/>
            </a:pPr>
            <a:r>
              <a:rPr lang="en-US" sz="1000" kern="0" dirty="0">
                <a:solidFill>
                  <a:prstClr val="black"/>
                </a:solidFill>
              </a:rPr>
              <a:t>Complete performance measurement exposure and energy recovery coordination exposure functionality</a:t>
            </a:r>
            <a:endParaRPr lang="en-US" sz="1100" kern="0" dirty="0">
              <a:solidFill>
                <a:prstClr val="black"/>
              </a:solidFill>
              <a:cs typeface="+mn-cs"/>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GB" altLang="en-US" sz="2800" dirty="0"/>
              <a:t>Summary - Rel-18 SI - Intelligence and Automation </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97470" y="6068418"/>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268878541"/>
              </p:ext>
            </p:extLst>
          </p:nvPr>
        </p:nvGraphicFramePr>
        <p:xfrm>
          <a:off x="582315" y="954554"/>
          <a:ext cx="8773954" cy="3956930"/>
        </p:xfrm>
        <a:graphic>
          <a:graphicData uri="http://schemas.openxmlformats.org/drawingml/2006/table">
            <a:tbl>
              <a:tblPr firstRow="1" firstCol="1" bandRow="1">
                <a:tableStyleId>{F5AB1C69-6EDB-4FF4-983F-18BD219EF322}</a:tableStyleId>
              </a:tblPr>
              <a:tblGrid>
                <a:gridCol w="599495">
                  <a:extLst>
                    <a:ext uri="{9D8B030D-6E8A-4147-A177-3AD203B41FA5}">
                      <a16:colId xmlns:a16="http://schemas.microsoft.com/office/drawing/2014/main" val="20000"/>
                    </a:ext>
                  </a:extLst>
                </a:gridCol>
                <a:gridCol w="2781774">
                  <a:extLst>
                    <a:ext uri="{9D8B030D-6E8A-4147-A177-3AD203B41FA5}">
                      <a16:colId xmlns:a16="http://schemas.microsoft.com/office/drawing/2014/main" val="20001"/>
                    </a:ext>
                  </a:extLst>
                </a:gridCol>
                <a:gridCol w="927547">
                  <a:extLst>
                    <a:ext uri="{9D8B030D-6E8A-4147-A177-3AD203B41FA5}">
                      <a16:colId xmlns:a16="http://schemas.microsoft.com/office/drawing/2014/main" val="20002"/>
                    </a:ext>
                  </a:extLst>
                </a:gridCol>
                <a:gridCol w="1156048">
                  <a:extLst>
                    <a:ext uri="{9D8B030D-6E8A-4147-A177-3AD203B41FA5}">
                      <a16:colId xmlns:a16="http://schemas.microsoft.com/office/drawing/2014/main" val="20005"/>
                    </a:ext>
                  </a:extLst>
                </a:gridCol>
                <a:gridCol w="470284">
                  <a:extLst>
                    <a:ext uri="{9D8B030D-6E8A-4147-A177-3AD203B41FA5}">
                      <a16:colId xmlns:a16="http://schemas.microsoft.com/office/drawing/2014/main" val="20006"/>
                    </a:ext>
                  </a:extLst>
                </a:gridCol>
                <a:gridCol w="702703">
                  <a:extLst>
                    <a:ext uri="{9D8B030D-6E8A-4147-A177-3AD203B41FA5}">
                      <a16:colId xmlns:a16="http://schemas.microsoft.com/office/drawing/2014/main" val="2617781970"/>
                    </a:ext>
                  </a:extLst>
                </a:gridCol>
                <a:gridCol w="702703">
                  <a:extLst>
                    <a:ext uri="{9D8B030D-6E8A-4147-A177-3AD203B41FA5}">
                      <a16:colId xmlns:a16="http://schemas.microsoft.com/office/drawing/2014/main" val="20007"/>
                    </a:ext>
                  </a:extLst>
                </a:gridCol>
                <a:gridCol w="1433400">
                  <a:extLst>
                    <a:ext uri="{9D8B030D-6E8A-4147-A177-3AD203B41FA5}">
                      <a16:colId xmlns:a16="http://schemas.microsoft.com/office/drawing/2014/main" val="20008"/>
                    </a:ext>
                  </a:extLst>
                </a:gridCol>
              </a:tblGrid>
              <a:tr h="21764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393982">
                <a:tc>
                  <a:txBody>
                    <a:bodyPr/>
                    <a:lstStyle/>
                    <a:p>
                      <a:pPr algn="ctr" fontAlgn="t"/>
                      <a:r>
                        <a:rPr lang="en-US" sz="900" b="0" i="0" u="none" strike="noStrike" dirty="0">
                          <a:solidFill>
                            <a:srgbClr val="000000"/>
                          </a:solidFill>
                          <a:effectLst/>
                          <a:latin typeface="+mn-lt"/>
                        </a:rPr>
                        <a:t>940042</a:t>
                      </a:r>
                    </a:p>
                  </a:txBody>
                  <a:tcPr marL="6350" marR="6350" marT="6350" marB="0"/>
                </a:tc>
                <a:tc>
                  <a:txBody>
                    <a:bodyPr/>
                    <a:lstStyle/>
                    <a:p>
                      <a:pPr algn="l" fontAlgn="t"/>
                      <a:r>
                        <a:rPr lang="en-US" sz="9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900" b="0" i="0" u="none" strike="noStrike" dirty="0" err="1">
                          <a:solidFill>
                            <a:srgbClr val="000000"/>
                          </a:solidFill>
                          <a:effectLst/>
                          <a:latin typeface="+mn-lt"/>
                        </a:rPr>
                        <a:t>FS_eANL</a:t>
                      </a:r>
                      <a:endParaRPr lang="en-US" sz="9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mn-cs"/>
                        </a:rPr>
                        <a:t>SA#100 (Jun.2023</a:t>
                      </a:r>
                      <a:r>
                        <a:rPr lang="en-US" altLang="zh-CN" sz="900" b="1" i="0" u="none" strike="noStrike" kern="1200" dirty="0">
                          <a:solidFill>
                            <a:srgbClr val="0000FF"/>
                          </a:solidFill>
                          <a:effectLst/>
                          <a:latin typeface="+mn-lt"/>
                          <a:ea typeface="等线" panose="02010600030101010101" pitchFamily="2" charset="-122"/>
                          <a:cs typeface="+mn-cs"/>
                        </a:rPr>
                        <a:t>)    -&gt;SA#102(Dec 2023)</a:t>
                      </a:r>
                      <a:endParaRPr lang="zh-CN" altLang="en-US" sz="900" b="1" i="0" u="none" strike="noStrike" kern="1200" dirty="0">
                        <a:solidFill>
                          <a:srgbClr val="0000FF"/>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SP-211446</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3027">
                <a:tc>
                  <a:txBody>
                    <a:bodyPr/>
                    <a:lstStyle/>
                    <a:p>
                      <a:pPr algn="ctr" fontAlgn="t"/>
                      <a:r>
                        <a:rPr lang="en-US" sz="900" b="0" i="0" u="none" strike="noStrike" dirty="0">
                          <a:solidFill>
                            <a:srgbClr val="000000"/>
                          </a:solidFill>
                          <a:effectLst/>
                          <a:latin typeface="+mn-lt"/>
                        </a:rPr>
                        <a:t>940041</a:t>
                      </a:r>
                    </a:p>
                  </a:txBody>
                  <a:tcPr marL="6350" marR="6350" marT="6350" marB="0"/>
                </a:tc>
                <a:tc>
                  <a:txBody>
                    <a:bodyPr/>
                    <a:lstStyle/>
                    <a:p>
                      <a:pPr algn="l" fontAlgn="t"/>
                      <a:r>
                        <a:rPr lang="en-US" sz="9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900" b="0" i="0" u="none" strike="noStrike">
                          <a:solidFill>
                            <a:srgbClr val="000000"/>
                          </a:solidFill>
                          <a:effectLst/>
                          <a:latin typeface="+mn-lt"/>
                        </a:rPr>
                        <a:t>FS_ANLEVA</a:t>
                      </a:r>
                      <a:endParaRPr lang="en-US" sz="9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mn-cs"/>
                        </a:rPr>
                        <a:t>SA#102 (Dec.2023)</a:t>
                      </a:r>
                      <a:r>
                        <a:rPr lang="en-US" altLang="zh-CN" sz="900" b="1" i="0" u="none" strike="noStrike" kern="1200" dirty="0">
                          <a:solidFill>
                            <a:srgbClr val="0000FF"/>
                          </a:solidFill>
                          <a:effectLst/>
                          <a:latin typeface="+mn-lt"/>
                          <a:ea typeface="等线" panose="02010600030101010101" pitchFamily="2" charset="-122"/>
                          <a:cs typeface="+mn-cs"/>
                        </a:rPr>
                        <a:t>   -&gt;SA#103(Mar 2024)</a:t>
                      </a:r>
                    </a:p>
                    <a:p>
                      <a:pPr marL="0" algn="l" defTabSz="1219170" rtl="0" eaLnBrk="1" fontAlgn="t" latinLnBrk="0" hangingPunct="1">
                        <a:lnSpc>
                          <a:spcPct val="150000"/>
                        </a:lnSpc>
                        <a:spcAft>
                          <a:spcPts val="0"/>
                        </a:spcAft>
                      </a:pPr>
                      <a:endParaRPr lang="zh-CN" altLang="en-US" sz="900" b="0" i="0" u="none" strike="noStrike" kern="1200" dirty="0">
                        <a:solidFill>
                          <a:srgbClr val="000000"/>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SP-211445</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900" dirty="0">
                          <a:latin typeface="+mn-lt"/>
                        </a:rPr>
                        <a:t>update</a:t>
                      </a:r>
                      <a:r>
                        <a:rPr lang="en-US" altLang="zh-CN" sz="900" dirty="0">
                          <a:latin typeface="+mn-lt"/>
                        </a:rPr>
                        <a:t> TR title to align with SA5 official title</a:t>
                      </a: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332020">
                <a:tc>
                  <a:txBody>
                    <a:bodyPr/>
                    <a:lstStyle/>
                    <a:p>
                      <a:pPr algn="ctr" fontAlgn="t"/>
                      <a:r>
                        <a:rPr lang="en-US" sz="900" b="0" i="0" u="none" strike="noStrike" dirty="0">
                          <a:solidFill>
                            <a:srgbClr val="000000"/>
                          </a:solidFill>
                          <a:effectLst/>
                          <a:latin typeface="+mn-lt"/>
                        </a:rPr>
                        <a:t>940046</a:t>
                      </a:r>
                    </a:p>
                  </a:txBody>
                  <a:tcPr marL="6350" marR="6350" marT="6350" marB="0">
                    <a:solidFill>
                      <a:schemeClr val="bg1">
                        <a:lumMod val="65000"/>
                      </a:schemeClr>
                    </a:solidFill>
                  </a:tcPr>
                </a:tc>
                <a:tc>
                  <a:txBody>
                    <a:bodyPr/>
                    <a:lstStyle/>
                    <a:p>
                      <a:pPr algn="l" fontAlgn="t"/>
                      <a:r>
                        <a:rPr lang="en-US" sz="900" b="0" i="0" u="none" strike="noStrike" dirty="0">
                          <a:solidFill>
                            <a:schemeClr val="tx1"/>
                          </a:solidFill>
                          <a:effectLst/>
                          <a:latin typeface="+mn-lt"/>
                        </a:rPr>
                        <a:t>Study on enhanced intent driven management services for mobile networks </a:t>
                      </a:r>
                    </a:p>
                  </a:txBody>
                  <a:tcPr marL="6350" marR="6350" marT="6350" marB="0">
                    <a:solidFill>
                      <a:schemeClr val="bg1">
                        <a:lumMod val="65000"/>
                      </a:schemeClr>
                    </a:solidFill>
                  </a:tcPr>
                </a:tc>
                <a:tc>
                  <a:txBody>
                    <a:bodyPr/>
                    <a:lstStyle/>
                    <a:p>
                      <a:pPr algn="l" fontAlgn="t"/>
                      <a:r>
                        <a:rPr lang="en-US" sz="900" b="0" i="0" u="none" strike="noStrike" dirty="0" err="1">
                          <a:solidFill>
                            <a:srgbClr val="000000"/>
                          </a:solidFill>
                          <a:effectLst/>
                          <a:latin typeface="+mn-lt"/>
                        </a:rPr>
                        <a:t>FS_eIDMS_MN</a:t>
                      </a:r>
                      <a:endParaRPr lang="en-US" sz="900" b="0" i="0" u="none" strike="noStrike" dirty="0">
                        <a:solidFill>
                          <a:srgbClr val="000000"/>
                        </a:solidFill>
                        <a:effectLst/>
                        <a:latin typeface="+mn-lt"/>
                      </a:endParaRP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SA#100(June 2023)</a:t>
                      </a:r>
                      <a:endParaRPr lang="zh-CN" altLang="zh-CN" sz="9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altLang="zh-CN" sz="900" b="0" i="0" u="none" strike="noStrike" kern="1200" dirty="0">
                          <a:solidFill>
                            <a:srgbClr val="0000FF"/>
                          </a:solidFill>
                          <a:effectLst/>
                          <a:highlight>
                            <a:srgbClr val="00FF00"/>
                          </a:highlight>
                          <a:latin typeface="+mn-lt"/>
                          <a:ea typeface="+mn-ea"/>
                          <a:cs typeface="+mn-cs"/>
                        </a:rPr>
                        <a:t>100%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SP-211450</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3"/>
                  </a:ext>
                </a:extLst>
              </a:tr>
              <a:tr h="346906">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SA#101 (Sep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i="0" u="none" strike="noStrike" kern="1200" dirty="0">
                          <a:solidFill>
                            <a:srgbClr val="0000FF"/>
                          </a:solidFill>
                          <a:effectLst/>
                          <a:latin typeface="+mn-lt"/>
                          <a:ea typeface="等线" panose="02010600030101010101" pitchFamily="2" charset="-122"/>
                          <a:cs typeface="+mn-cs"/>
                        </a:rPr>
                        <a:t>-&gt;SA#102(Dec 2023)</a:t>
                      </a:r>
                      <a:endParaRPr lang="en-US"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522111">
                <a:tc>
                  <a:txBody>
                    <a:bodyPr/>
                    <a:lstStyle/>
                    <a:p>
                      <a:pPr algn="ctr" fontAlgn="t"/>
                      <a:r>
                        <a:rPr lang="en-US" sz="900" b="0" i="0" u="none" strike="noStrike" dirty="0">
                          <a:solidFill>
                            <a:srgbClr val="000000"/>
                          </a:solidFill>
                          <a:effectLst/>
                          <a:latin typeface="+mn-lt"/>
                        </a:rPr>
                        <a:t>940039</a:t>
                      </a:r>
                    </a:p>
                  </a:txBody>
                  <a:tcPr marL="6350" marR="6350" marT="6350" marB="0">
                    <a:solidFill>
                      <a:schemeClr val="bg1">
                        <a:lumMod val="65000"/>
                      </a:schemeClr>
                    </a:solidFill>
                  </a:tcPr>
                </a:tc>
                <a:tc>
                  <a:txBody>
                    <a:bodyPr/>
                    <a:lstStyle/>
                    <a:p>
                      <a:pPr algn="l" fontAlgn="t"/>
                      <a:r>
                        <a:rPr lang="en-US" sz="900" b="0" i="0" u="none" strike="noStrike" kern="1200" dirty="0">
                          <a:solidFill>
                            <a:schemeClr val="tx1"/>
                          </a:solidFill>
                          <a:effectLst/>
                          <a:latin typeface="+mn-lt"/>
                          <a:ea typeface="+mn-ea"/>
                          <a:cs typeface="+mn-cs"/>
                        </a:rPr>
                        <a:t>Study on AI/ML management </a:t>
                      </a:r>
                    </a:p>
                  </a:txBody>
                  <a:tcPr marL="6350" marR="6350" marT="6350" marB="0">
                    <a:solidFill>
                      <a:schemeClr val="bg1">
                        <a:lumMod val="65000"/>
                      </a:schemeClr>
                    </a:solidFill>
                  </a:tcPr>
                </a:tc>
                <a:tc>
                  <a:txBody>
                    <a:bodyPr/>
                    <a:lstStyle/>
                    <a:p>
                      <a:pPr algn="l" fontAlgn="t"/>
                      <a:r>
                        <a:rPr lang="en-US" sz="900" b="0" i="0" u="none" strike="noStrike" dirty="0">
                          <a:solidFill>
                            <a:srgbClr val="000000"/>
                          </a:solidFill>
                          <a:effectLst/>
                          <a:latin typeface="+mn-lt"/>
                        </a:rPr>
                        <a:t>FS_AIML_MGMT</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rPr>
                        <a:t>SA#100(June 2023)</a:t>
                      </a:r>
                      <a:endParaRPr kumimoji="0" lang="zh-CN"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kern="1200" dirty="0">
                          <a:solidFill>
                            <a:srgbClr val="000000"/>
                          </a:solidFill>
                          <a:effectLst/>
                          <a:latin typeface="+mn-lt"/>
                          <a:ea typeface="+mn-ea"/>
                          <a:cs typeface="Arial" panose="020B0604020202020204" pitchFamily="34" charset="0"/>
                        </a:rPr>
                        <a:t>SP-211443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endParaRPr lang="zh-CN" altLang="en-US"/>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5"/>
                  </a:ext>
                </a:extLst>
              </a:tr>
              <a:tr h="547468">
                <a:tc>
                  <a:txBody>
                    <a:bodyPr/>
                    <a:lstStyle/>
                    <a:p>
                      <a:pPr algn="ctr" fontAlgn="t"/>
                      <a:r>
                        <a:rPr lang="en-US" sz="900" b="0" i="0" u="none" strike="noStrike" dirty="0">
                          <a:solidFill>
                            <a:srgbClr val="000000"/>
                          </a:solidFill>
                          <a:effectLst/>
                          <a:latin typeface="+mn-lt"/>
                        </a:rPr>
                        <a:t>940034</a:t>
                      </a:r>
                    </a:p>
                  </a:txBody>
                  <a:tcPr marL="6350" marR="6350" marT="6350" marB="0">
                    <a:solidFill>
                      <a:schemeClr val="bg1">
                        <a:lumMod val="75000"/>
                      </a:schemeClr>
                    </a:solidFill>
                  </a:tcPr>
                </a:tc>
                <a:tc>
                  <a:txBody>
                    <a:bodyPr/>
                    <a:lstStyle/>
                    <a:p>
                      <a:pPr algn="l" fontAlgn="t"/>
                      <a:r>
                        <a:rPr lang="en-US" sz="900" b="0" i="0" u="none" strike="noStrike" dirty="0">
                          <a:solidFill>
                            <a:schemeClr val="tx1"/>
                          </a:solidFill>
                          <a:effectLst/>
                          <a:latin typeface="+mn-lt"/>
                        </a:rPr>
                        <a:t>Study on Enhancement of the management aspects related to NWDAF </a:t>
                      </a:r>
                    </a:p>
                  </a:txBody>
                  <a:tcPr marL="6350" marR="6350" marT="6350" marB="0">
                    <a:solidFill>
                      <a:schemeClr val="bg1">
                        <a:lumMod val="75000"/>
                      </a:schemeClr>
                    </a:solidFill>
                  </a:tcPr>
                </a:tc>
                <a:tc>
                  <a:txBody>
                    <a:bodyPr/>
                    <a:lstStyle/>
                    <a:p>
                      <a:pPr algn="l" fontAlgn="t"/>
                      <a:r>
                        <a:rPr lang="en-US" sz="900" b="0" i="0" u="none" strike="noStrike" dirty="0">
                          <a:solidFill>
                            <a:srgbClr val="000000"/>
                          </a:solidFill>
                          <a:effectLst/>
                          <a:latin typeface="+mn-lt"/>
                        </a:rPr>
                        <a:t>FS_MANWDAF</a:t>
                      </a:r>
                    </a:p>
                  </a:txBody>
                  <a:tcPr marL="6350" marR="6350" marT="6350" marB="0">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rPr>
                        <a:t>SA#100(June 2023)</a:t>
                      </a:r>
                      <a:endParaRPr kumimoji="0" lang="zh-CN"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SP-211435</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75000"/>
                      </a:schemeClr>
                    </a:solidFill>
                  </a:tcPr>
                </a:tc>
                <a:tc>
                  <a:txBody>
                    <a:bodyPr/>
                    <a:lstStyle/>
                    <a:p>
                      <a:endParaRPr lang="zh-CN" altLang="en-US" dirty="0"/>
                    </a:p>
                  </a:txBody>
                  <a:tcPr marL="36002" marR="36002" marT="0" marB="0">
                    <a:solidFill>
                      <a:schemeClr val="bg1">
                        <a:lumMod val="75000"/>
                      </a:schemeClr>
                    </a:solidFill>
                  </a:tcPr>
                </a:tc>
                <a:tc>
                  <a:txBody>
                    <a:bodyPr/>
                    <a:lstStyle/>
                    <a:p>
                      <a:pP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extLst>
                  <a:ext uri="{0D108BD9-81ED-4DB2-BD59-A6C34878D82A}">
                    <a16:rowId xmlns:a16="http://schemas.microsoft.com/office/drawing/2014/main" val="10006"/>
                  </a:ext>
                </a:extLst>
              </a:tr>
              <a:tr h="471351">
                <a:tc>
                  <a:txBody>
                    <a:bodyPr/>
                    <a:lstStyle/>
                    <a:p>
                      <a:pPr algn="ctr" fontAlgn="t"/>
                      <a:r>
                        <a:rPr lang="en-US" sz="900" b="0" i="0" u="none" strike="noStrike" dirty="0">
                          <a:solidFill>
                            <a:srgbClr val="000000"/>
                          </a:solidFill>
                          <a:effectLst/>
                          <a:latin typeface="+mn-lt"/>
                        </a:rPr>
                        <a:t>950035</a:t>
                      </a:r>
                    </a:p>
                  </a:txBody>
                  <a:tcPr marL="6350" marR="6350" marT="6350" marB="0"/>
                </a:tc>
                <a:tc>
                  <a:txBody>
                    <a:bodyPr/>
                    <a:lstStyle/>
                    <a:p>
                      <a:pPr algn="l" fontAlgn="t"/>
                      <a:r>
                        <a:rPr lang="en-US" sz="9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9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fr-FR" altLang="zh-CN" sz="900" b="0" kern="1200" dirty="0">
                          <a:solidFill>
                            <a:schemeClr val="tx1"/>
                          </a:solidFill>
                          <a:effectLst/>
                          <a:latin typeface="+mn-lt"/>
                          <a:ea typeface="+mn-ea"/>
                          <a:cs typeface="Arial" panose="020B0604020202020204" pitchFamily="34" charset="0"/>
                        </a:rPr>
                        <a:t>SA#100 (Jun 2023)</a:t>
                      </a:r>
                    </a:p>
                    <a:p>
                      <a:pPr marL="0" algn="ctr" defTabSz="1219170" rtl="0" eaLnBrk="1" latinLnBrk="0" hangingPunct="1">
                        <a:lnSpc>
                          <a:spcPct val="150000"/>
                        </a:lnSpc>
                        <a:spcAft>
                          <a:spcPts val="0"/>
                        </a:spcAft>
                      </a:pPr>
                      <a:r>
                        <a:rPr lang="fr-FR" altLang="zh-CN" sz="900" b="1" kern="1200" dirty="0">
                          <a:solidFill>
                            <a:srgbClr val="0000FF"/>
                          </a:solidFill>
                          <a:effectLst/>
                          <a:latin typeface="+mn-lt"/>
                          <a:ea typeface="+mn-ea"/>
                          <a:cs typeface="Arial" panose="020B0604020202020204" pitchFamily="34" charset="0"/>
                        </a:rPr>
                        <a:t>-&gt;SA#103(Mar 2024)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9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40%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r h="346906">
                <a:tc>
                  <a:txBody>
                    <a:bodyPr/>
                    <a:lstStyle/>
                    <a:p>
                      <a:pPr algn="ctr" fontAlgn="t"/>
                      <a:r>
                        <a:rPr lang="en-US" sz="900" b="0" i="0" u="none" strike="noStrike" dirty="0">
                          <a:solidFill>
                            <a:srgbClr val="000000"/>
                          </a:solidFill>
                          <a:effectLst/>
                          <a:latin typeface="+mn-lt"/>
                        </a:rPr>
                        <a:t>960024</a:t>
                      </a:r>
                    </a:p>
                  </a:txBody>
                  <a:tcPr marL="6350" marR="6350" marT="6350" marB="0"/>
                </a:tc>
                <a:tc>
                  <a:txBody>
                    <a:bodyPr/>
                    <a:lstStyle/>
                    <a:p>
                      <a:pPr algn="l" fontAlgn="t"/>
                      <a:r>
                        <a:rPr lang="en-US" sz="9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9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dirty="0">
                          <a:solidFill>
                            <a:srgbClr val="0000FF"/>
                          </a:solidFill>
                          <a:highlight>
                            <a:srgbClr val="00FF00"/>
                          </a:highlight>
                          <a:latin typeface="+mn-lt"/>
                        </a:rPr>
                        <a:t>100%</a:t>
                      </a:r>
                    </a:p>
                  </a:txBody>
                  <a:tcPr marL="36002" marR="36002" marT="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endParaRPr lang="en-GB" sz="900" dirty="0">
                        <a:solidFill>
                          <a:srgbClr val="0000FF"/>
                        </a:solidFill>
                        <a:latin typeface="+mn-lt"/>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0078425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(1/2) </a:t>
            </a:r>
            <a:endParaRPr lang="en-US" altLang="en-US" sz="2800" dirty="0"/>
          </a:p>
        </p:txBody>
      </p:sp>
      <p:graphicFrame>
        <p:nvGraphicFramePr>
          <p:cNvPr id="2" name="表格 1"/>
          <p:cNvGraphicFramePr>
            <a:graphicFrameLocks noGrp="1"/>
          </p:cNvGraphicFramePr>
          <p:nvPr>
            <p:extLst>
              <p:ext uri="{D42A27DB-BD31-4B8C-83A1-F6EECF244321}">
                <p14:modId xmlns:p14="http://schemas.microsoft.com/office/powerpoint/2010/main" val="1917367256"/>
              </p:ext>
            </p:extLst>
          </p:nvPr>
        </p:nvGraphicFramePr>
        <p:xfrm>
          <a:off x="346460" y="980577"/>
          <a:ext cx="9102726" cy="1010045"/>
        </p:xfrm>
        <a:graphic>
          <a:graphicData uri="http://schemas.openxmlformats.org/drawingml/2006/table">
            <a:tbl>
              <a:tblPr firstRow="1" firstCol="1" bandRow="1">
                <a:tableStyleId>{F5AB1C69-6EDB-4FF4-983F-18BD219EF322}</a:tableStyleId>
              </a:tblPr>
              <a:tblGrid>
                <a:gridCol w="625875">
                  <a:extLst>
                    <a:ext uri="{9D8B030D-6E8A-4147-A177-3AD203B41FA5}">
                      <a16:colId xmlns:a16="http://schemas.microsoft.com/office/drawing/2014/main" val="20000"/>
                    </a:ext>
                  </a:extLst>
                </a:gridCol>
                <a:gridCol w="3218789">
                  <a:extLst>
                    <a:ext uri="{9D8B030D-6E8A-4147-A177-3AD203B41FA5}">
                      <a16:colId xmlns:a16="http://schemas.microsoft.com/office/drawing/2014/main" val="20001"/>
                    </a:ext>
                  </a:extLst>
                </a:gridCol>
                <a:gridCol w="832425">
                  <a:extLst>
                    <a:ext uri="{9D8B030D-6E8A-4147-A177-3AD203B41FA5}">
                      <a16:colId xmlns:a16="http://schemas.microsoft.com/office/drawing/2014/main" val="20002"/>
                    </a:ext>
                  </a:extLst>
                </a:gridCol>
                <a:gridCol w="970935">
                  <a:extLst>
                    <a:ext uri="{9D8B030D-6E8A-4147-A177-3AD203B41FA5}">
                      <a16:colId xmlns:a16="http://schemas.microsoft.com/office/drawing/2014/main" val="20005"/>
                    </a:ext>
                  </a:extLst>
                </a:gridCol>
                <a:gridCol w="490979">
                  <a:extLst>
                    <a:ext uri="{9D8B030D-6E8A-4147-A177-3AD203B41FA5}">
                      <a16:colId xmlns:a16="http://schemas.microsoft.com/office/drawing/2014/main" val="20006"/>
                    </a:ext>
                  </a:extLst>
                </a:gridCol>
                <a:gridCol w="733624">
                  <a:extLst>
                    <a:ext uri="{9D8B030D-6E8A-4147-A177-3AD203B41FA5}">
                      <a16:colId xmlns:a16="http://schemas.microsoft.com/office/drawing/2014/main" val="2339014609"/>
                    </a:ext>
                  </a:extLst>
                </a:gridCol>
                <a:gridCol w="733624">
                  <a:extLst>
                    <a:ext uri="{9D8B030D-6E8A-4147-A177-3AD203B41FA5}">
                      <a16:colId xmlns:a16="http://schemas.microsoft.com/office/drawing/2014/main" val="20007"/>
                    </a:ext>
                  </a:extLst>
                </a:gridCol>
                <a:gridCol w="1496475">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等线" panose="02010600030101010101" pitchFamily="2" charset="-122"/>
                          <a:cs typeface="+mn-cs"/>
                        </a:rPr>
                        <a:t>SA#100 (Jun.</a:t>
                      </a:r>
                      <a:r>
                        <a:rPr lang="en-US" altLang="zh-CN" sz="800" b="0" i="0" u="none" strike="noStrike" kern="1200" dirty="0">
                          <a:solidFill>
                            <a:schemeClr val="tx1"/>
                          </a:solidFill>
                          <a:effectLst/>
                          <a:latin typeface="+mn-lt"/>
                          <a:ea typeface="等线" panose="02010600030101010101" pitchFamily="2" charset="-122"/>
                          <a:cs typeface="+mn-cs"/>
                        </a:rPr>
                        <a:t>2023</a:t>
                      </a:r>
                      <a:r>
                        <a:rPr lang="en-US" altLang="zh-CN" sz="800" b="1" i="0" u="none" strike="noStrike" kern="1200" dirty="0">
                          <a:solidFill>
                            <a:schemeClr val="tx1"/>
                          </a:solidFill>
                          <a:effectLst/>
                          <a:latin typeface="+mn-lt"/>
                          <a:ea typeface="等线" panose="02010600030101010101" pitchFamily="2" charset="-122"/>
                          <a:cs typeface="+mn-cs"/>
                        </a:rPr>
                        <a: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1" i="0" u="none" strike="noStrike" kern="1200" dirty="0">
                          <a:solidFill>
                            <a:srgbClr val="0000FF"/>
                          </a:solidFill>
                          <a:effectLst/>
                          <a:latin typeface="+mn-lt"/>
                          <a:ea typeface="等线" panose="02010600030101010101" pitchFamily="2" charset="-122"/>
                          <a:cs typeface="+mn-cs"/>
                        </a:rPr>
                        <a:t>-&gt;SA#102(Dec 2023)</a:t>
                      </a:r>
                      <a:endParaRPr lang="zh-CN" altLang="en-US" sz="800" b="1" i="0" u="none" strike="noStrike" kern="1200" dirty="0">
                        <a:solidFill>
                          <a:srgbClr val="0000FF"/>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07631">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a:solidFill>
                            <a:srgbClr val="000000"/>
                          </a:solidFill>
                          <a:effectLst/>
                          <a:latin typeface="+mn-lt"/>
                        </a:rPr>
                        <a:t>FS_ANLEVA</a:t>
                      </a:r>
                      <a:endParaRPr lang="en-US" sz="10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等线" panose="02010600030101010101" pitchFamily="2" charset="-122"/>
                          <a:cs typeface="+mn-cs"/>
                        </a:rPr>
                        <a:t>SA#102 (Dec.2023)</a:t>
                      </a:r>
                      <a:r>
                        <a:rPr lang="en-US" altLang="zh-CN" sz="800" b="1" i="0" u="none" strike="noStrike" kern="1200" dirty="0">
                          <a:solidFill>
                            <a:srgbClr val="0000FF"/>
                          </a:solidFill>
                          <a:effectLst/>
                          <a:latin typeface="+mn-lt"/>
                          <a:ea typeface="等线" panose="02010600030101010101" pitchFamily="2" charset="-122"/>
                          <a:cs typeface="+mn-cs"/>
                        </a:rPr>
                        <a:t>-&gt;-&gt;SA#103(Mar 2024)</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63AA68DA-3EDD-4D51-9B08-BC0DF15C6314}"/>
              </a:ext>
            </a:extLst>
          </p:cNvPr>
          <p:cNvSpPr txBox="1">
            <a:spLocks/>
          </p:cNvSpPr>
          <p:nvPr/>
        </p:nvSpPr>
        <p:spPr>
          <a:xfrm>
            <a:off x="199197" y="2981065"/>
            <a:ext cx="5577018" cy="24516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SA#100:</a:t>
            </a:r>
          </a:p>
          <a:p>
            <a:pPr marL="988459" lvl="1" indent="-378875" defTabSz="1219170">
              <a:defRPr/>
            </a:pPr>
            <a:r>
              <a:rPr lang="en-US" altLang="zh-CN" sz="1200" kern="0" dirty="0">
                <a:solidFill>
                  <a:prstClr val="black"/>
                </a:solidFill>
              </a:rPr>
              <a:t>add recommendation for KI#5.1b: RAN UE throughput optimization</a:t>
            </a:r>
            <a:endParaRPr lang="fr-FR" altLang="zh-CN" sz="1200" kern="0" dirty="0">
              <a:solidFill>
                <a:prstClr val="black"/>
              </a:solidFill>
            </a:endParaRPr>
          </a:p>
          <a:p>
            <a:pPr marL="988459" lvl="1" indent="-378875" defTabSz="1219170">
              <a:defRPr/>
            </a:pPr>
            <a:r>
              <a:rPr lang="en-US" altLang="zh-CN" sz="1200" kern="0" dirty="0">
                <a:solidFill>
                  <a:prstClr val="black"/>
                </a:solidFill>
              </a:rPr>
              <a:t>add potential solutions for KI#6-1: RAN energy saving </a:t>
            </a:r>
          </a:p>
          <a:p>
            <a:pPr marL="988459" lvl="1" indent="-378875" defTabSz="1219170">
              <a:defRPr/>
            </a:pPr>
            <a:r>
              <a:rPr lang="en-US" altLang="zh-CN" sz="1200" kern="0" dirty="0">
                <a:solidFill>
                  <a:prstClr val="black"/>
                </a:solidFill>
              </a:rPr>
              <a:t>add use cases and requirements for management of ANL.</a:t>
            </a:r>
            <a:endParaRPr lang="en-US" altLang="zh-CN" sz="105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defRPr/>
            </a:pPr>
            <a:r>
              <a:rPr lang="fr-FR" altLang="zh-CN" sz="1200" kern="0" dirty="0">
                <a:solidFill>
                  <a:prstClr val="black"/>
                </a:solidFill>
              </a:rPr>
              <a:t>N</a:t>
            </a:r>
            <a:r>
              <a:rPr lang="en-US" altLang="zh-CN" sz="1200" kern="0" dirty="0">
                <a:solidFill>
                  <a:prstClr val="black"/>
                </a:solidFill>
              </a:rPr>
              <a:t>one identified</a:t>
            </a: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add potential solution for KI #6.2, discuss management of ANL, make conclusion and recommendation for the rest of the KIs and present Draft TR to SA for approval.</a:t>
            </a:r>
            <a:endParaRPr lang="en-US" sz="1050" kern="0" dirty="0">
              <a:solidFill>
                <a:prstClr val="black"/>
              </a:solidFill>
              <a:latin typeface="Calibri"/>
              <a:cs typeface="+mn-cs"/>
            </a:endParaRPr>
          </a:p>
        </p:txBody>
      </p:sp>
      <p:sp>
        <p:nvSpPr>
          <p:cNvPr id="8" name="Content Placeholder 7">
            <a:extLst>
              <a:ext uri="{FF2B5EF4-FFF2-40B4-BE49-F238E27FC236}">
                <a16:creationId xmlns:a16="http://schemas.microsoft.com/office/drawing/2014/main" id="{5C6D7658-53BB-4FFA-A58A-D2604C00B793}"/>
              </a:ext>
            </a:extLst>
          </p:cNvPr>
          <p:cNvSpPr txBox="1">
            <a:spLocks/>
          </p:cNvSpPr>
          <p:nvPr/>
        </p:nvSpPr>
        <p:spPr>
          <a:xfrm>
            <a:off x="6096000" y="2975344"/>
            <a:ext cx="5654002" cy="27897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a:t>
            </a:r>
            <a:r>
              <a:rPr lang="de-DE" altLang="de-DE" sz="1400" kern="0" dirty="0" err="1">
                <a:solidFill>
                  <a:prstClr val="black"/>
                </a:solidFill>
                <a:latin typeface="Calibri"/>
              </a:rPr>
              <a:t>since</a:t>
            </a:r>
            <a:r>
              <a:rPr lang="de-DE" altLang="de-DE" sz="1400" kern="0" dirty="0">
                <a:solidFill>
                  <a:prstClr val="black"/>
                </a:solidFill>
                <a:latin typeface="Calibri"/>
              </a:rPr>
              <a:t> SA#100:</a:t>
            </a:r>
          </a:p>
          <a:p>
            <a:pPr marL="988459" lvl="1" indent="-378875" defTabSz="1219170">
              <a:defRPr/>
            </a:pPr>
            <a:r>
              <a:rPr lang="en-US" altLang="zh-CN" sz="1200" kern="0" dirty="0">
                <a:solidFill>
                  <a:prstClr val="black"/>
                </a:solidFill>
              </a:rPr>
              <a:t>update concept for key effectiveness indicator, add conclusion and recommendation for generic methodology for autonomous network levels evaluation.</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zh-CN" sz="1200" kern="0" dirty="0">
                <a:solidFill>
                  <a:prstClr val="black"/>
                </a:solidFill>
              </a:rPr>
              <a:t>add potential solution for KEI of fault management and other use cases defined in Rel-17, </a:t>
            </a:r>
            <a:r>
              <a:rPr lang="en-US" altLang="zh-CN" sz="1200" kern="0" dirty="0" err="1">
                <a:solidFill>
                  <a:prstClr val="black"/>
                </a:solidFill>
              </a:rPr>
              <a:t>analyse</a:t>
            </a:r>
            <a:r>
              <a:rPr lang="en-US" altLang="zh-CN" sz="1200" kern="0" dirty="0">
                <a:solidFill>
                  <a:prstClr val="black"/>
                </a:solidFill>
              </a:rPr>
              <a:t> and discuss the conclusion and recommendation for the KIs without conclusion yet. </a:t>
            </a:r>
            <a:endParaRPr lang="en-US" sz="1200" kern="0" dirty="0">
              <a:solidFill>
                <a:prstClr val="black"/>
              </a:solidFill>
            </a:endParaRPr>
          </a:p>
        </p:txBody>
      </p:sp>
    </p:spTree>
    <p:extLst>
      <p:ext uri="{BB962C8B-B14F-4D97-AF65-F5344CB8AC3E}">
        <p14:creationId xmlns:p14="http://schemas.microsoft.com/office/powerpoint/2010/main" val="2886103875"/>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(2/2) </a:t>
            </a:r>
            <a:endParaRPr lang="en-US" altLang="en-US" sz="2800" dirty="0"/>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183185" y="3078771"/>
            <a:ext cx="5486095" cy="311109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a:t>
            </a:r>
            <a:r>
              <a:rPr lang="de-DE" altLang="de-DE" sz="1600" kern="0" dirty="0" err="1">
                <a:solidFill>
                  <a:prstClr val="black"/>
                </a:solidFill>
                <a:latin typeface="Calibri"/>
              </a:rPr>
              <a:t>since</a:t>
            </a:r>
            <a:r>
              <a:rPr lang="de-DE" altLang="de-DE" sz="1600" kern="0" dirty="0">
                <a:solidFill>
                  <a:prstClr val="black"/>
                </a:solidFill>
                <a:latin typeface="Calibri"/>
              </a:rPr>
              <a:t> SA#100:</a:t>
            </a:r>
          </a:p>
          <a:p>
            <a:pPr marL="988459" lvl="1" indent="-378875" defTabSz="1219170">
              <a:defRPr/>
            </a:pPr>
            <a:r>
              <a:rPr lang="en-US" altLang="zh-CN" sz="1400" kern="0" dirty="0">
                <a:solidFill>
                  <a:prstClr val="black"/>
                </a:solidFill>
              </a:rPr>
              <a:t>Four of ten contributions where agreed, and good discussions on expectation and expectation object where had, but not yet completed. The main outstanding question is the definition of the object type</a:t>
            </a: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050" kern="0" dirty="0">
                <a:solidFill>
                  <a:prstClr val="black"/>
                </a:solidFill>
                <a:cs typeface="+mn-cs"/>
              </a:rPr>
              <a:t>not identified </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050" kern="0" dirty="0">
                <a:solidFill>
                  <a:prstClr val="black"/>
                </a:solidFill>
                <a:cs typeface="+mn-cs"/>
              </a:rPr>
              <a:t> </a:t>
            </a:r>
            <a:r>
              <a:rPr lang="en-US" sz="1100" kern="0" dirty="0">
                <a:solidFill>
                  <a:prstClr val="black"/>
                </a:solidFill>
                <a:cs typeface="+mn-cs"/>
              </a:rPr>
              <a:t>Complete solution descriptions, conclusions and recommendations.</a:t>
            </a: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430448189"/>
              </p:ext>
            </p:extLst>
          </p:nvPr>
        </p:nvGraphicFramePr>
        <p:xfrm>
          <a:off x="493565" y="1091085"/>
          <a:ext cx="8895365" cy="1536651"/>
        </p:xfrm>
        <a:graphic>
          <a:graphicData uri="http://schemas.openxmlformats.org/drawingml/2006/table">
            <a:tbl>
              <a:tblPr firstRow="1" firstCol="1" bandRow="1">
                <a:tableStyleId>{F5AB1C69-6EDB-4FF4-983F-18BD219EF322}</a:tableStyleId>
              </a:tblPr>
              <a:tblGrid>
                <a:gridCol w="611618">
                  <a:extLst>
                    <a:ext uri="{9D8B030D-6E8A-4147-A177-3AD203B41FA5}">
                      <a16:colId xmlns:a16="http://schemas.microsoft.com/office/drawing/2014/main" val="20000"/>
                    </a:ext>
                  </a:extLst>
                </a:gridCol>
                <a:gridCol w="3145465">
                  <a:extLst>
                    <a:ext uri="{9D8B030D-6E8A-4147-A177-3AD203B41FA5}">
                      <a16:colId xmlns:a16="http://schemas.microsoft.com/office/drawing/2014/main" val="20001"/>
                    </a:ext>
                  </a:extLst>
                </a:gridCol>
                <a:gridCol w="813462">
                  <a:extLst>
                    <a:ext uri="{9D8B030D-6E8A-4147-A177-3AD203B41FA5}">
                      <a16:colId xmlns:a16="http://schemas.microsoft.com/office/drawing/2014/main" val="20002"/>
                    </a:ext>
                  </a:extLst>
                </a:gridCol>
                <a:gridCol w="948817">
                  <a:extLst>
                    <a:ext uri="{9D8B030D-6E8A-4147-A177-3AD203B41FA5}">
                      <a16:colId xmlns:a16="http://schemas.microsoft.com/office/drawing/2014/main" val="20005"/>
                    </a:ext>
                  </a:extLst>
                </a:gridCol>
                <a:gridCol w="479794">
                  <a:extLst>
                    <a:ext uri="{9D8B030D-6E8A-4147-A177-3AD203B41FA5}">
                      <a16:colId xmlns:a16="http://schemas.microsoft.com/office/drawing/2014/main" val="20006"/>
                    </a:ext>
                  </a:extLst>
                </a:gridCol>
                <a:gridCol w="716912">
                  <a:extLst>
                    <a:ext uri="{9D8B030D-6E8A-4147-A177-3AD203B41FA5}">
                      <a16:colId xmlns:a16="http://schemas.microsoft.com/office/drawing/2014/main" val="811818362"/>
                    </a:ext>
                  </a:extLst>
                </a:gridCol>
                <a:gridCol w="716912">
                  <a:extLst>
                    <a:ext uri="{9D8B030D-6E8A-4147-A177-3AD203B41FA5}">
                      <a16:colId xmlns:a16="http://schemas.microsoft.com/office/drawing/2014/main" val="20007"/>
                    </a:ext>
                  </a:extLst>
                </a:gridCol>
                <a:gridCol w="1462385">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b="1" kern="1200" dirty="0">
                          <a:solidFill>
                            <a:srgbClr val="0000FF"/>
                          </a:solidFill>
                          <a:effectLst/>
                          <a:latin typeface="+mn-lt"/>
                          <a:ea typeface="+mn-ea"/>
                          <a:cs typeface="Arial" panose="020B0604020202020204" pitchFamily="34" charset="0"/>
                        </a:rPr>
                        <a:t>-&gt; SA#102 (</a:t>
                      </a:r>
                      <a:r>
                        <a:rPr lang="fr-FR" altLang="zh-CN" sz="1000" b="1" kern="1200" dirty="0" err="1">
                          <a:solidFill>
                            <a:srgbClr val="0000FF"/>
                          </a:solidFill>
                          <a:effectLst/>
                          <a:latin typeface="+mn-lt"/>
                          <a:ea typeface="+mn-ea"/>
                          <a:cs typeface="Arial" panose="020B0604020202020204" pitchFamily="34" charset="0"/>
                        </a:rPr>
                        <a:t>Dec</a:t>
                      </a:r>
                      <a:r>
                        <a:rPr lang="fr-FR" altLang="zh-CN" sz="1000" b="1" kern="1200" dirty="0">
                          <a:solidFill>
                            <a:srgbClr val="0000FF"/>
                          </a:solidFill>
                          <a:effectLst/>
                          <a:latin typeface="+mn-lt"/>
                          <a:ea typeface="+mn-ea"/>
                          <a:cs typeface="Arial" panose="020B0604020202020204" pitchFamily="34" charset="0"/>
                        </a:rPr>
                        <a:t> 2023)</a:t>
                      </a:r>
                      <a:endParaRPr lang="en-US"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26122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fr-FR" altLang="zh-CN" sz="900" b="0" kern="1200" dirty="0">
                          <a:solidFill>
                            <a:schemeClr val="tx1"/>
                          </a:solidFill>
                          <a:effectLst/>
                          <a:latin typeface="+mn-lt"/>
                          <a:ea typeface="+mn-ea"/>
                          <a:cs typeface="Arial" panose="020B0604020202020204" pitchFamily="34" charset="0"/>
                        </a:rPr>
                        <a:t>SA#100 (Jun 2023)</a:t>
                      </a:r>
                    </a:p>
                    <a:p>
                      <a:pPr marL="0" algn="ctr" defTabSz="1219170" rtl="0" eaLnBrk="1" latinLnBrk="0" hangingPunct="1">
                        <a:lnSpc>
                          <a:spcPct val="150000"/>
                        </a:lnSpc>
                        <a:spcAft>
                          <a:spcPts val="0"/>
                        </a:spcAft>
                      </a:pPr>
                      <a:r>
                        <a:rPr lang="fr-FR" altLang="zh-CN" sz="900" b="1" kern="1200" dirty="0">
                          <a:solidFill>
                            <a:srgbClr val="0000FF"/>
                          </a:solidFill>
                          <a:effectLst/>
                          <a:latin typeface="+mn-lt"/>
                          <a:ea typeface="+mn-ea"/>
                          <a:cs typeface="Arial" panose="020B0604020202020204" pitchFamily="34" charset="0"/>
                        </a:rPr>
                        <a:t>-&gt;SA#103(Mar 2024)</a:t>
                      </a:r>
                      <a:endParaRPr lang="zh-CN" altLang="zh-CN" sz="9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40%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232714495"/>
                  </a:ext>
                </a:extLst>
              </a:tr>
            </a:tbl>
          </a:graphicData>
        </a:graphic>
      </p:graphicFrame>
      <p:sp>
        <p:nvSpPr>
          <p:cNvPr id="6" name="Content Placeholder 7">
            <a:extLst>
              <a:ext uri="{FF2B5EF4-FFF2-40B4-BE49-F238E27FC236}">
                <a16:creationId xmlns:a16="http://schemas.microsoft.com/office/drawing/2014/main" id="{74480354-3991-48DE-B9AE-7437A845437E}"/>
              </a:ext>
            </a:extLst>
          </p:cNvPr>
          <p:cNvSpPr txBox="1">
            <a:spLocks/>
          </p:cNvSpPr>
          <p:nvPr/>
        </p:nvSpPr>
        <p:spPr>
          <a:xfrm>
            <a:off x="6177969" y="3078771"/>
            <a:ext cx="5353166" cy="277795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SA#100:</a:t>
            </a:r>
          </a:p>
          <a:p>
            <a:pPr marL="685800" lvl="1" indent="-285750" defTabSz="1219170">
              <a:spcBef>
                <a:spcPts val="0"/>
              </a:spcBef>
              <a:spcAft>
                <a:spcPts val="0"/>
              </a:spcAft>
              <a:defRPr/>
            </a:pPr>
            <a:r>
              <a:rPr lang="en-US" altLang="de-DE" sz="1200" kern="0" dirty="0">
                <a:solidFill>
                  <a:prstClr val="black"/>
                </a:solidFill>
              </a:rPr>
              <a:t>5 contributions were discussed</a:t>
            </a:r>
          </a:p>
          <a:p>
            <a:pPr marL="685800" lvl="1" indent="-285750" defTabSz="1219170">
              <a:spcBef>
                <a:spcPts val="0"/>
              </a:spcBef>
              <a:spcAft>
                <a:spcPts val="0"/>
              </a:spcAft>
              <a:defRPr/>
            </a:pPr>
            <a:r>
              <a:rPr lang="en-US" altLang="de-DE" sz="1200" kern="0" dirty="0">
                <a:solidFill>
                  <a:prstClr val="black"/>
                </a:solidFill>
              </a:rPr>
              <a:t>1 contribution S5‑236079 about failure prediction was approved</a:t>
            </a:r>
          </a:p>
          <a:p>
            <a:pPr marL="685800" lvl="1" indent="-285750" defTabSz="1219170">
              <a:spcBef>
                <a:spcPts val="0"/>
              </a:spcBef>
              <a:spcAft>
                <a:spcPts val="0"/>
              </a:spcAft>
              <a:defRPr/>
            </a:pPr>
            <a:r>
              <a:rPr lang="en-US" altLang="de-DE" sz="1200" kern="0" dirty="0">
                <a:solidFill>
                  <a:prstClr val="black"/>
                </a:solidFill>
              </a:rPr>
              <a:t>Others were noted, the topics are about performance KPI related analysis, performance related alarm analysis, root cause analysis and description for relation with MDA and close loop control.</a:t>
            </a:r>
          </a:p>
          <a:p>
            <a:pPr marL="455073" lvl="1" indent="-455073" defTabSz="1219170">
              <a:spcBef>
                <a:spcPts val="0"/>
              </a:spcBef>
              <a:spcAft>
                <a:spcPts val="0"/>
              </a:spcAft>
              <a:buBlip>
                <a:blip r:embed="rId2"/>
              </a:buBlip>
              <a:defRPr/>
            </a:pPr>
            <a:r>
              <a:rPr lang="en-US" altLang="zh-CN" sz="1400" kern="0" dirty="0">
                <a:solidFill>
                  <a:prstClr val="black"/>
                </a:solidFill>
              </a:rPr>
              <a:t>Impacts and dependencies on other WGs:</a:t>
            </a:r>
            <a:endParaRPr lang="de-DE" altLang="zh-CN" sz="1400" kern="0" dirty="0">
              <a:solidFill>
                <a:prstClr val="black"/>
              </a:solidFill>
            </a:endParaRPr>
          </a:p>
          <a:p>
            <a:pPr marL="685800" lvl="1" indent="-285750" defTabSz="1219170">
              <a:spcBef>
                <a:spcPts val="0"/>
              </a:spcBef>
              <a:spcAft>
                <a:spcPts val="0"/>
              </a:spcAft>
              <a:defRPr/>
            </a:pPr>
            <a:r>
              <a:rPr lang="en-US" altLang="zh-CN" sz="1200" kern="0" dirty="0">
                <a:solidFill>
                  <a:prstClr val="black"/>
                </a:solidFill>
              </a:rPr>
              <a:t>Not identified yet</a:t>
            </a:r>
          </a:p>
          <a:p>
            <a:pPr marL="455073" indent="-455073" defTabSz="1219170">
              <a:spcBef>
                <a:spcPts val="0"/>
              </a:spcBef>
              <a:spcAft>
                <a:spcPts val="0"/>
              </a:spcAft>
              <a:defRPr/>
            </a:pPr>
            <a:r>
              <a:rPr lang="de-DE" altLang="zh-CN" sz="1400" kern="0" dirty="0">
                <a:solidFill>
                  <a:prstClr val="black"/>
                </a:solidFill>
              </a:rPr>
              <a:t>Next steps:</a:t>
            </a:r>
          </a:p>
          <a:p>
            <a:pPr marL="685800" lvl="1" indent="-285750" defTabSz="1219170">
              <a:spcBef>
                <a:spcPts val="0"/>
              </a:spcBef>
              <a:spcAft>
                <a:spcPts val="0"/>
              </a:spcAft>
              <a:defRPr/>
            </a:pPr>
            <a:r>
              <a:rPr lang="en-US" altLang="zh-CN" sz="1200" kern="0" dirty="0">
                <a:solidFill>
                  <a:prstClr val="black"/>
                </a:solidFill>
              </a:rPr>
              <a:t>To discuss performance related alarm analysis and try to conclude some issues such as concepts, failure prediction, relation with MDA and closed loop control etc.</a:t>
            </a:r>
          </a:p>
        </p:txBody>
      </p:sp>
    </p:spTree>
    <p:extLst>
      <p:ext uri="{BB962C8B-B14F-4D97-AF65-F5344CB8AC3E}">
        <p14:creationId xmlns:p14="http://schemas.microsoft.com/office/powerpoint/2010/main" val="90521427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951715627"/>
              </p:ext>
            </p:extLst>
          </p:nvPr>
        </p:nvGraphicFramePr>
        <p:xfrm>
          <a:off x="1215189" y="1398741"/>
          <a:ext cx="9955574" cy="4291756"/>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981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29 Jan – 2 Feb</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15 - 19 Apr</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CCSA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27 - 31 May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TTA</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SA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19 - 23 Aug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14 - 18 Oct</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TSDSI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SA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18 - 22 Nov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2024 meeting calendar</a:t>
            </a:r>
            <a:endParaRPr lang="en-GB" sz="3600" dirty="0"/>
          </a:p>
        </p:txBody>
      </p:sp>
    </p:spTree>
    <p:extLst>
      <p:ext uri="{BB962C8B-B14F-4D97-AF65-F5344CB8AC3E}">
        <p14:creationId xmlns:p14="http://schemas.microsoft.com/office/powerpoint/2010/main" val="693861196"/>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A5B3B67-92CC-4191-BE12-A3B602B968FD}"/>
              </a:ext>
            </a:extLst>
          </p:cNvPr>
          <p:cNvSpPr>
            <a:spLocks noGrp="1"/>
          </p:cNvSpPr>
          <p:nvPr>
            <p:ph type="title"/>
          </p:nvPr>
        </p:nvSpPr>
        <p:spPr>
          <a:xfrm>
            <a:off x="652463" y="0"/>
            <a:ext cx="9102725" cy="711200"/>
          </a:xfrm>
        </p:spPr>
        <p:txBody>
          <a:bodyPr/>
          <a:lstStyle/>
          <a:p>
            <a:r>
              <a:rPr lang="en-GB" altLang="en-US" sz="2400" dirty="0"/>
              <a:t>Summary</a:t>
            </a:r>
            <a:br>
              <a:rPr lang="en-GB" altLang="en-US" sz="2400" dirty="0"/>
            </a:br>
            <a:r>
              <a:rPr lang="en-US" altLang="en-US" sz="2400" dirty="0"/>
              <a:t>Rel-18 SI - Management Architecture and Mechanisms</a:t>
            </a:r>
          </a:p>
        </p:txBody>
      </p:sp>
      <p:graphicFrame>
        <p:nvGraphicFramePr>
          <p:cNvPr id="4" name="Table 5">
            <a:extLst>
              <a:ext uri="{FF2B5EF4-FFF2-40B4-BE49-F238E27FC236}">
                <a16:creationId xmlns:a16="http://schemas.microsoft.com/office/drawing/2014/main" id="{BBAB78A3-2D4C-476B-A3B8-FD82E0FEA8E7}"/>
              </a:ext>
            </a:extLst>
          </p:cNvPr>
          <p:cNvGraphicFramePr>
            <a:graphicFrameLocks noGrp="1"/>
          </p:cNvGraphicFramePr>
          <p:nvPr>
            <p:extLst>
              <p:ext uri="{D42A27DB-BD31-4B8C-83A1-F6EECF244321}">
                <p14:modId xmlns:p14="http://schemas.microsoft.com/office/powerpoint/2010/main" val="1095267588"/>
              </p:ext>
            </p:extLst>
          </p:nvPr>
        </p:nvGraphicFramePr>
        <p:xfrm>
          <a:off x="652463" y="711200"/>
          <a:ext cx="8809750" cy="5309906"/>
        </p:xfrm>
        <a:graphic>
          <a:graphicData uri="http://schemas.openxmlformats.org/drawingml/2006/table">
            <a:tbl>
              <a:tblPr firstRow="1" firstCol="1" bandRow="1">
                <a:tableStyleId>{F5AB1C69-6EDB-4FF4-983F-18BD219EF322}</a:tableStyleId>
              </a:tblPr>
              <a:tblGrid>
                <a:gridCol w="605731">
                  <a:extLst>
                    <a:ext uri="{9D8B030D-6E8A-4147-A177-3AD203B41FA5}">
                      <a16:colId xmlns:a16="http://schemas.microsoft.com/office/drawing/2014/main" val="20000"/>
                    </a:ext>
                  </a:extLst>
                </a:gridCol>
                <a:gridCol w="3115190">
                  <a:extLst>
                    <a:ext uri="{9D8B030D-6E8A-4147-A177-3AD203B41FA5}">
                      <a16:colId xmlns:a16="http://schemas.microsoft.com/office/drawing/2014/main" val="20001"/>
                    </a:ext>
                  </a:extLst>
                </a:gridCol>
                <a:gridCol w="805635">
                  <a:extLst>
                    <a:ext uri="{9D8B030D-6E8A-4147-A177-3AD203B41FA5}">
                      <a16:colId xmlns:a16="http://schemas.microsoft.com/office/drawing/2014/main" val="20002"/>
                    </a:ext>
                  </a:extLst>
                </a:gridCol>
                <a:gridCol w="939684">
                  <a:extLst>
                    <a:ext uri="{9D8B030D-6E8A-4147-A177-3AD203B41FA5}">
                      <a16:colId xmlns:a16="http://schemas.microsoft.com/office/drawing/2014/main" val="20005"/>
                    </a:ext>
                  </a:extLst>
                </a:gridCol>
                <a:gridCol w="475176">
                  <a:extLst>
                    <a:ext uri="{9D8B030D-6E8A-4147-A177-3AD203B41FA5}">
                      <a16:colId xmlns:a16="http://schemas.microsoft.com/office/drawing/2014/main" val="20006"/>
                    </a:ext>
                  </a:extLst>
                </a:gridCol>
                <a:gridCol w="710011">
                  <a:extLst>
                    <a:ext uri="{9D8B030D-6E8A-4147-A177-3AD203B41FA5}">
                      <a16:colId xmlns:a16="http://schemas.microsoft.com/office/drawing/2014/main" val="440287312"/>
                    </a:ext>
                  </a:extLst>
                </a:gridCol>
                <a:gridCol w="741432">
                  <a:extLst>
                    <a:ext uri="{9D8B030D-6E8A-4147-A177-3AD203B41FA5}">
                      <a16:colId xmlns:a16="http://schemas.microsoft.com/office/drawing/2014/main" val="20007"/>
                    </a:ext>
                  </a:extLst>
                </a:gridCol>
                <a:gridCol w="1416891">
                  <a:extLst>
                    <a:ext uri="{9D8B030D-6E8A-4147-A177-3AD203B41FA5}">
                      <a16:colId xmlns:a16="http://schemas.microsoft.com/office/drawing/2014/main" val="20008"/>
                    </a:ext>
                  </a:extLst>
                </a:gridCol>
              </a:tblGrid>
              <a:tr h="13249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563024">
                <a:tc>
                  <a:txBody>
                    <a:bodyPr/>
                    <a:lstStyle/>
                    <a:p>
                      <a:pPr algn="ctr" fontAlgn="t"/>
                      <a:r>
                        <a:rPr lang="en-US" sz="1000" b="0" i="0" u="none" strike="noStrike" dirty="0">
                          <a:solidFill>
                            <a:srgbClr val="000000"/>
                          </a:solidFill>
                          <a:effectLst/>
                          <a:latin typeface="+mn-lt"/>
                        </a:rPr>
                        <a:t>910031</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nchor="ctr">
                    <a:solidFill>
                      <a:schemeClr val="bg1">
                        <a:lumMod val="75000"/>
                      </a:schemeClr>
                    </a:solidFill>
                  </a:tcPr>
                </a:tc>
                <a:tc>
                  <a:txBody>
                    <a:bodyPr/>
                    <a:lstStyle/>
                    <a:p>
                      <a:pPr marL="0" algn="ctr" defTabSz="1219170" rtl="0" eaLnBrk="1" latinLnBrk="0" hangingPunct="1">
                        <a:lnSpc>
                          <a:spcPct val="107000"/>
                        </a:lnSpc>
                        <a:spcAft>
                          <a:spcPts val="800"/>
                        </a:spcAft>
                      </a:pPr>
                      <a:endParaRPr lang="en-GB" sz="1000" kern="1200" dirty="0">
                        <a:solidFill>
                          <a:srgbClr val="0000FF"/>
                        </a:solidFill>
                        <a:highlight>
                          <a:srgbClr val="00FF00"/>
                        </a:highligh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extLst>
                  <a:ext uri="{0D108BD9-81ED-4DB2-BD59-A6C34878D82A}">
                    <a16:rowId xmlns:a16="http://schemas.microsoft.com/office/drawing/2014/main" val="10001"/>
                  </a:ext>
                </a:extLst>
              </a:tr>
              <a:tr h="579221">
                <a:tc>
                  <a:txBody>
                    <a:bodyPr/>
                    <a:lstStyle/>
                    <a:p>
                      <a:pPr algn="ctr" fontAlgn="t"/>
                      <a:r>
                        <a:rPr lang="en-US" sz="1000" b="0" i="0" u="none" strike="noStrike" dirty="0">
                          <a:solidFill>
                            <a:srgbClr val="000000"/>
                          </a:solidFill>
                          <a:effectLst/>
                          <a:latin typeface="+mn-lt"/>
                        </a:rPr>
                        <a:t>950027</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indent="0" algn="ctr" defTabSz="914296"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ctr" defTabSz="914296" rtl="0" eaLnBrk="1" latinLnBrk="0" hangingPunct="1">
                        <a:lnSpc>
                          <a:spcPct val="107000"/>
                        </a:lnSpc>
                        <a:spcAft>
                          <a:spcPts val="800"/>
                        </a:spcAft>
                      </a:pPr>
                      <a:endParaRPr lang="en-GB" sz="1000" kern="1200" dirty="0">
                        <a:solidFill>
                          <a:srgbClr val="0000FF"/>
                        </a:solidFill>
                        <a:highlight>
                          <a:srgbClr val="00FF00"/>
                        </a:highlight>
                        <a:latin typeface="+mn-lt"/>
                        <a:ea typeface="+mn-ea"/>
                        <a:cs typeface="+mn-cs"/>
                      </a:endParaRPr>
                    </a:p>
                  </a:txBody>
                  <a:tcPr marL="36002" marR="36002" marT="0" marB="0" anchor="ctr">
                    <a:solidFill>
                      <a:schemeClr val="bg1">
                        <a:lumMod val="75000"/>
                      </a:schemeClr>
                    </a:solidFill>
                  </a:tcPr>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solidFill>
                      <a:schemeClr val="bg1">
                        <a:lumMod val="75000"/>
                      </a:schemeClr>
                    </a:solidFill>
                  </a:tcPr>
                </a:tc>
                <a:extLst>
                  <a:ext uri="{0D108BD9-81ED-4DB2-BD59-A6C34878D82A}">
                    <a16:rowId xmlns:a16="http://schemas.microsoft.com/office/drawing/2014/main" val="10002"/>
                  </a:ext>
                </a:extLst>
              </a:tr>
              <a:tr h="773591">
                <a:tc>
                  <a:txBody>
                    <a:bodyPr/>
                    <a:lstStyle/>
                    <a:p>
                      <a:pPr algn="ctr" fontAlgn="t"/>
                      <a:r>
                        <a:rPr lang="en-US" sz="1000" b="0" i="0" u="none" strike="noStrike" dirty="0">
                          <a:solidFill>
                            <a:srgbClr val="000000"/>
                          </a:solidFill>
                          <a:effectLst/>
                          <a:latin typeface="+mn-lt"/>
                        </a:rPr>
                        <a:t>950028</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extLst>
                  <a:ext uri="{0D108BD9-81ED-4DB2-BD59-A6C34878D82A}">
                    <a16:rowId xmlns:a16="http://schemas.microsoft.com/office/drawing/2014/main" val="10003"/>
                  </a:ext>
                </a:extLst>
              </a:tr>
              <a:tr h="384852">
                <a:tc>
                  <a:txBody>
                    <a:bodyPr/>
                    <a:lstStyle/>
                    <a:p>
                      <a:pPr algn="ctr" fontAlgn="t"/>
                      <a:r>
                        <a:rPr lang="en-US" sz="1000" b="0" i="0" u="none" strike="noStrike" dirty="0">
                          <a:solidFill>
                            <a:srgbClr val="000000"/>
                          </a:solidFill>
                          <a:effectLst/>
                          <a:latin typeface="+mn-lt"/>
                        </a:rPr>
                        <a:t>950030</a:t>
                      </a:r>
                    </a:p>
                  </a:txBody>
                  <a:tcPr marL="6350" marR="6350" marT="6350" marB="0">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solidFill>
                      <a:schemeClr val="bg1">
                        <a:lumMod val="75000"/>
                      </a:schemeClr>
                    </a:solidFill>
                  </a:tcPr>
                </a:tc>
                <a:tc>
                  <a:txBody>
                    <a:bodyPr/>
                    <a:lstStyle/>
                    <a:p>
                      <a:pPr algn="l" fontAlgn="t"/>
                      <a:r>
                        <a:rPr lang="en-US" sz="1000" b="0" i="0" u="none" strike="noStrike" dirty="0">
                          <a:solidFill>
                            <a:schemeClr val="tx1"/>
                          </a:solidFill>
                          <a:effectLst/>
                          <a:latin typeface="+mn-lt"/>
                        </a:rPr>
                        <a:t>FS_5GLAN_Mgt</a:t>
                      </a:r>
                    </a:p>
                  </a:txBody>
                  <a:tcPr marL="6350" marR="6350" marT="6350" marB="0">
                    <a:solidFill>
                      <a:schemeClr val="bg1">
                        <a:lumMod val="75000"/>
                      </a:schemeClr>
                    </a:solidFill>
                  </a:tcPr>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solidFill>
                      <a:schemeClr val="bg1">
                        <a:lumMod val="7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endParaRPr lang="zh-CN" altLang="en-US"/>
                    </a:p>
                  </a:txBody>
                  <a:tcPr marL="36002" marR="36002" marT="0" marB="0">
                    <a:solidFill>
                      <a:schemeClr val="bg1">
                        <a:lumMod val="7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75000"/>
                      </a:schemeClr>
                    </a:solidFill>
                  </a:tcPr>
                </a:tc>
                <a:extLst>
                  <a:ext uri="{0D108BD9-81ED-4DB2-BD59-A6C34878D82A}">
                    <a16:rowId xmlns:a16="http://schemas.microsoft.com/office/drawing/2014/main" val="10004"/>
                  </a:ext>
                </a:extLst>
              </a:tr>
              <a:tr h="773591">
                <a:tc>
                  <a:txBody>
                    <a:bodyPr/>
                    <a:lstStyle/>
                    <a:p>
                      <a:pPr algn="ctr" fontAlgn="t"/>
                      <a:r>
                        <a:rPr lang="en-US" sz="1000" b="0" i="0" u="none" strike="noStrike" dirty="0">
                          <a:solidFill>
                            <a:srgbClr val="000000"/>
                          </a:solidFill>
                          <a:effectLst/>
                          <a:latin typeface="+mn-lt"/>
                        </a:rPr>
                        <a:t>950032</a:t>
                      </a:r>
                    </a:p>
                  </a:txBody>
                  <a:tcPr marL="6350" marR="6350" marT="6350" marB="0">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of Cloud Native Virtualized Network Functions </a:t>
                      </a:r>
                    </a:p>
                  </a:txBody>
                  <a:tcPr marL="6350" marR="6350" marT="6350" marB="0">
                    <a:solidFill>
                      <a:schemeClr val="bg1">
                        <a:lumMod val="75000"/>
                      </a:schemeClr>
                    </a:solidFill>
                  </a:tcPr>
                </a:tc>
                <a:tc>
                  <a:txBody>
                    <a:bodyPr/>
                    <a:lstStyle/>
                    <a:p>
                      <a:pPr algn="l" fontAlgn="t"/>
                      <a:r>
                        <a:rPr lang="en-US" sz="1000" b="0" i="0" u="none" strike="noStrike" dirty="0">
                          <a:solidFill>
                            <a:srgbClr val="000000"/>
                          </a:solidFill>
                          <a:effectLst/>
                          <a:latin typeface="+mn-lt"/>
                        </a:rPr>
                        <a:t>FS_MCVNF</a:t>
                      </a:r>
                    </a:p>
                  </a:txBody>
                  <a:tcPr marL="6350" marR="6350" marT="6350" marB="0">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7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SP-220150</a:t>
                      </a:r>
                      <a:endParaRPr lang="zh-CN" alt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endParaRPr lang="zh-CN" altLang="en-US" dirty="0"/>
                    </a:p>
                  </a:txBody>
                  <a:tcPr marL="36002" marR="36002" marT="0" marB="0">
                    <a:solidFill>
                      <a:schemeClr val="bg1">
                        <a:lumMod val="7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75000"/>
                      </a:schemeClr>
                    </a:solidFill>
                  </a:tcPr>
                </a:tc>
                <a:extLst>
                  <a:ext uri="{0D108BD9-81ED-4DB2-BD59-A6C34878D82A}">
                    <a16:rowId xmlns:a16="http://schemas.microsoft.com/office/drawing/2014/main" val="10005"/>
                  </a:ext>
                </a:extLst>
              </a:tr>
              <a:tr h="534516">
                <a:tc>
                  <a:txBody>
                    <a:bodyPr/>
                    <a:lstStyle/>
                    <a:p>
                      <a:pPr algn="ctr" fontAlgn="t"/>
                      <a:r>
                        <a:rPr lang="en-US" sz="1000" b="0" i="0" u="none" strike="noStrike" dirty="0">
                          <a:solidFill>
                            <a:srgbClr val="000000"/>
                          </a:solidFill>
                          <a:effectLst/>
                          <a:latin typeface="+mn-lt"/>
                        </a:rPr>
                        <a:t>950033</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5G MOCN Network Sharing Phase2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FS_MANS_ph2</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SP-220151</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algn="ctr">
                        <a:lnSpc>
                          <a:spcPct val="107000"/>
                        </a:lnSpc>
                        <a:spcAft>
                          <a:spcPts val="800"/>
                        </a:spcAft>
                      </a:pPr>
                      <a:endParaRPr lang="en-GB" sz="1000" dirty="0">
                        <a:solidFill>
                          <a:srgbClr val="0000FF"/>
                        </a:solidFill>
                        <a:highlight>
                          <a:srgbClr val="00FF00"/>
                        </a:highlight>
                        <a:latin typeface="+mn-lt"/>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75000"/>
                      </a:schemeClr>
                    </a:solidFill>
                  </a:tcPr>
                </a:tc>
                <a:extLst>
                  <a:ext uri="{0D108BD9-81ED-4DB2-BD59-A6C34878D82A}">
                    <a16:rowId xmlns:a16="http://schemas.microsoft.com/office/drawing/2014/main" val="10006"/>
                  </a:ext>
                </a:extLst>
              </a:tr>
              <a:tr h="534516">
                <a:tc>
                  <a:txBody>
                    <a:bodyPr/>
                    <a:lstStyle/>
                    <a:p>
                      <a:pPr algn="ctr" fontAlgn="t"/>
                      <a:r>
                        <a:rPr lang="en-US" sz="1000" b="0" i="0" u="none" strike="noStrike" dirty="0">
                          <a:solidFill>
                            <a:srgbClr val="000000"/>
                          </a:solidFill>
                          <a:effectLst/>
                          <a:latin typeface="+mn-lt"/>
                        </a:rPr>
                        <a:t>950034</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FS_5GMDT_Ph2</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indent="0" algn="ctr" defTabSz="914296"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solidFill>
                      <a:schemeClr val="bg1">
                        <a:lumMod val="75000"/>
                      </a:schemeClr>
                    </a:solidFill>
                  </a:tcPr>
                </a:tc>
                <a:extLst>
                  <a:ext uri="{0D108BD9-81ED-4DB2-BD59-A6C34878D82A}">
                    <a16:rowId xmlns:a16="http://schemas.microsoft.com/office/drawing/2014/main" val="10007"/>
                  </a:ext>
                </a:extLst>
              </a:tr>
              <a:tr h="534516">
                <a:tc>
                  <a:txBody>
                    <a:bodyPr/>
                    <a:lstStyle/>
                    <a:p>
                      <a:pPr algn="ctr" fontAlgn="t"/>
                      <a:r>
                        <a:rPr lang="en-US" sz="1000" b="0" i="0" u="none" strike="noStrike" dirty="0">
                          <a:solidFill>
                            <a:srgbClr val="000000"/>
                          </a:solidFill>
                          <a:effectLst/>
                          <a:latin typeface="+mn-lt"/>
                        </a:rPr>
                        <a:t>960026</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err="1">
                          <a:solidFill>
                            <a:schemeClr val="tx1"/>
                          </a:solidFill>
                          <a:effectLst/>
                          <a:latin typeface="+mn-lt"/>
                          <a:ea typeface="+mn-ea"/>
                          <a:cs typeface="+mn-cs"/>
                        </a:rPr>
                        <a:t>FS_IoT_NTN</a:t>
                      </a:r>
                      <a:endParaRPr lang="en-US" sz="1000" b="0" i="0" u="none" strike="noStrike" kern="1200" dirty="0">
                        <a:solidFill>
                          <a:schemeClr val="tx1"/>
                        </a:solidFill>
                        <a:effectLst/>
                        <a:latin typeface="+mn-lt"/>
                        <a:ea typeface="+mn-ea"/>
                        <a:cs typeface="+mn-cs"/>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nchor="ctr">
                    <a:solidFill>
                      <a:schemeClr val="bg1">
                        <a:lumMod val="75000"/>
                      </a:schemeClr>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extLst>
                  <a:ext uri="{0D108BD9-81ED-4DB2-BD59-A6C34878D82A}">
                    <a16:rowId xmlns:a16="http://schemas.microsoft.com/office/drawing/2014/main" val="10008"/>
                  </a:ext>
                </a:extLst>
              </a:tr>
              <a:tr h="296888">
                <a:tc>
                  <a:txBody>
                    <a:bodyPr/>
                    <a:lstStyle/>
                    <a:p>
                      <a:pPr algn="ctr" fontAlgn="t"/>
                      <a:r>
                        <a:rPr lang="en-US" sz="1000" b="0" i="0" u="none" strike="noStrike" dirty="0">
                          <a:solidFill>
                            <a:srgbClr val="000000"/>
                          </a:solidFill>
                          <a:effectLst/>
                          <a:latin typeface="+mn-lt"/>
                        </a:rPr>
                        <a:t>970029</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 </a:t>
                      </a:r>
                      <a:r>
                        <a:rPr lang="fr-FR" altLang="zh-CN" sz="1000" b="1" kern="1200" dirty="0">
                          <a:solidFill>
                            <a:srgbClr val="0000FF"/>
                          </a:solidFill>
                          <a:effectLst/>
                          <a:latin typeface="+mn-lt"/>
                          <a:ea typeface="+mn-ea"/>
                          <a:cs typeface="Arial" panose="020B0604020202020204" pitchFamily="34" charset="0"/>
                        </a:rPr>
                        <a:t>-&gt; SA#103 (Mar 2023)</a:t>
                      </a:r>
                      <a:endParaRPr lang="en-US" altLang="zh-CN" sz="10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algn="ctr" fontAlgn="t"/>
                      <a:r>
                        <a:rPr lang="en-US" sz="1000" b="0" i="0" u="none" strike="noStrike" dirty="0">
                          <a:solidFill>
                            <a:srgbClr val="000000"/>
                          </a:solidFill>
                          <a:effectLst/>
                          <a:latin typeface="+mn-lt"/>
                        </a:rPr>
                        <a:t>25%</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920802795"/>
                  </a:ext>
                </a:extLst>
              </a:tr>
            </a:tbl>
          </a:graphicData>
        </a:graphic>
      </p:graphicFrame>
    </p:spTree>
    <p:extLst>
      <p:ext uri="{BB962C8B-B14F-4D97-AF65-F5344CB8AC3E}">
        <p14:creationId xmlns:p14="http://schemas.microsoft.com/office/powerpoint/2010/main" val="3686240069"/>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395024453"/>
              </p:ext>
            </p:extLst>
          </p:nvPr>
        </p:nvGraphicFramePr>
        <p:xfrm>
          <a:off x="483582" y="1371600"/>
          <a:ext cx="8782882" cy="871148"/>
        </p:xfrm>
        <a:graphic>
          <a:graphicData uri="http://schemas.openxmlformats.org/drawingml/2006/table">
            <a:tbl>
              <a:tblPr firstRow="1" firstCol="1" bandRow="1">
                <a:tableStyleId>{F5AB1C69-6EDB-4FF4-983F-18BD219EF322}</a:tableStyleId>
              </a:tblPr>
              <a:tblGrid>
                <a:gridCol w="727478">
                  <a:extLst>
                    <a:ext uri="{9D8B030D-6E8A-4147-A177-3AD203B41FA5}">
                      <a16:colId xmlns:a16="http://schemas.microsoft.com/office/drawing/2014/main" val="20000"/>
                    </a:ext>
                  </a:extLst>
                </a:gridCol>
                <a:gridCol w="2970022">
                  <a:extLst>
                    <a:ext uri="{9D8B030D-6E8A-4147-A177-3AD203B41FA5}">
                      <a16:colId xmlns:a16="http://schemas.microsoft.com/office/drawing/2014/main" val="20001"/>
                    </a:ext>
                  </a:extLst>
                </a:gridCol>
                <a:gridCol w="800563">
                  <a:extLst>
                    <a:ext uri="{9D8B030D-6E8A-4147-A177-3AD203B41FA5}">
                      <a16:colId xmlns:a16="http://schemas.microsoft.com/office/drawing/2014/main" val="20002"/>
                    </a:ext>
                  </a:extLst>
                </a:gridCol>
                <a:gridCol w="933770">
                  <a:extLst>
                    <a:ext uri="{9D8B030D-6E8A-4147-A177-3AD203B41FA5}">
                      <a16:colId xmlns:a16="http://schemas.microsoft.com/office/drawing/2014/main" val="20005"/>
                    </a:ext>
                  </a:extLst>
                </a:gridCol>
                <a:gridCol w="633337">
                  <a:extLst>
                    <a:ext uri="{9D8B030D-6E8A-4147-A177-3AD203B41FA5}">
                      <a16:colId xmlns:a16="http://schemas.microsoft.com/office/drawing/2014/main" val="20006"/>
                    </a:ext>
                  </a:extLst>
                </a:gridCol>
                <a:gridCol w="734128">
                  <a:extLst>
                    <a:ext uri="{9D8B030D-6E8A-4147-A177-3AD203B41FA5}">
                      <a16:colId xmlns:a16="http://schemas.microsoft.com/office/drawing/2014/main" val="2978466853"/>
                    </a:ext>
                  </a:extLst>
                </a:gridCol>
                <a:gridCol w="734128">
                  <a:extLst>
                    <a:ext uri="{9D8B030D-6E8A-4147-A177-3AD203B41FA5}">
                      <a16:colId xmlns:a16="http://schemas.microsoft.com/office/drawing/2014/main" val="20007"/>
                    </a:ext>
                  </a:extLst>
                </a:gridCol>
                <a:gridCol w="1249456">
                  <a:extLst>
                    <a:ext uri="{9D8B030D-6E8A-4147-A177-3AD203B41FA5}">
                      <a16:colId xmlns:a16="http://schemas.microsoft.com/office/drawing/2014/main" val="20008"/>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88370">
                <a:tc>
                  <a:txBody>
                    <a:bodyPr/>
                    <a:lstStyle/>
                    <a:p>
                      <a:pPr algn="ctr" fontAlgn="t"/>
                      <a:r>
                        <a:rPr lang="en-US" sz="1000" b="0" i="0" u="none" strike="noStrike" dirty="0">
                          <a:solidFill>
                            <a:srgbClr val="000000"/>
                          </a:solidFill>
                          <a:effectLst/>
                          <a:latin typeface="+mn-lt"/>
                        </a:rPr>
                        <a:t>970029</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 </a:t>
                      </a:r>
                      <a:r>
                        <a:rPr lang="fr-FR" altLang="zh-CN" sz="1000" b="1" kern="1200" dirty="0">
                          <a:solidFill>
                            <a:srgbClr val="0000FF"/>
                          </a:solidFill>
                          <a:effectLst/>
                          <a:latin typeface="+mn-lt"/>
                          <a:ea typeface="+mn-ea"/>
                          <a:cs typeface="Arial" panose="020B0604020202020204" pitchFamily="34" charset="0"/>
                        </a:rPr>
                        <a:t>-&gt; SA#</a:t>
                      </a:r>
                      <a:r>
                        <a:rPr lang="fr-FR" altLang="zh-CN" sz="1000" b="1" kern="1200">
                          <a:solidFill>
                            <a:srgbClr val="0000FF"/>
                          </a:solidFill>
                          <a:effectLst/>
                          <a:latin typeface="+mn-lt"/>
                          <a:ea typeface="+mn-ea"/>
                          <a:cs typeface="Arial" panose="020B0604020202020204" pitchFamily="34" charset="0"/>
                        </a:rPr>
                        <a:t>103 (Mar </a:t>
                      </a:r>
                      <a:r>
                        <a:rPr lang="fr-FR" altLang="zh-CN" sz="1000" b="1" kern="1200" dirty="0">
                          <a:solidFill>
                            <a:srgbClr val="0000FF"/>
                          </a:solidFill>
                          <a:effectLst/>
                          <a:latin typeface="+mn-lt"/>
                          <a:ea typeface="+mn-ea"/>
                          <a:cs typeface="Arial" panose="020B0604020202020204" pitchFamily="34" charset="0"/>
                        </a:rPr>
                        <a:t>2023)</a:t>
                      </a:r>
                      <a:endParaRPr lang="en-US" altLang="zh-CN" sz="10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algn="ctr" fontAlgn="t"/>
                      <a:r>
                        <a:rPr lang="en-US" sz="1000" b="0" i="0" u="none" strike="noStrike" dirty="0">
                          <a:solidFill>
                            <a:srgbClr val="000000"/>
                          </a:solidFill>
                          <a:effectLst/>
                          <a:latin typeface="+mn-lt"/>
                        </a:rPr>
                        <a:t>25%</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44296599"/>
                  </a:ext>
                </a:extLst>
              </a:tr>
            </a:tbl>
          </a:graphicData>
        </a:graphic>
      </p:graphicFrame>
      <p:sp>
        <p:nvSpPr>
          <p:cNvPr id="6" name="Content Placeholder 7">
            <a:extLst>
              <a:ext uri="{FF2B5EF4-FFF2-40B4-BE49-F238E27FC236}">
                <a16:creationId xmlns:a16="http://schemas.microsoft.com/office/drawing/2014/main" id="{5C233DE2-9712-42A0-9829-255A1F95998C}"/>
              </a:ext>
            </a:extLst>
          </p:cNvPr>
          <p:cNvSpPr txBox="1">
            <a:spLocks/>
          </p:cNvSpPr>
          <p:nvPr/>
        </p:nvSpPr>
        <p:spPr>
          <a:xfrm>
            <a:off x="124354" y="3042155"/>
            <a:ext cx="11646732"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FS_MADCOL_ph2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SA#100:</a:t>
            </a:r>
          </a:p>
          <a:p>
            <a:pPr marL="988459" lvl="1" indent="-378875" defTabSz="1219170">
              <a:defRPr/>
            </a:pPr>
            <a:r>
              <a:rPr lang="en-US" altLang="zh-CN" sz="1200" dirty="0"/>
              <a:t>It was agreed that the 3GPP system shall have a capability allowing </a:t>
            </a:r>
            <a:r>
              <a:rPr lang="en-US" altLang="zh-CN" sz="1200" dirty="0" err="1"/>
              <a:t>MnS</a:t>
            </a:r>
            <a:r>
              <a:rPr lang="en-US" altLang="zh-CN" sz="1200" dirty="0"/>
              <a:t> consumers to discover </a:t>
            </a:r>
            <a:r>
              <a:rPr lang="en-US" altLang="zh-CN" sz="1200" dirty="0" err="1"/>
              <a:t>MnS</a:t>
            </a:r>
            <a:r>
              <a:rPr lang="en-US" altLang="zh-CN" sz="1200" dirty="0"/>
              <a:t> producers that support retrieval of historical data. Furthermore, the “</a:t>
            </a:r>
            <a:r>
              <a:rPr lang="en-US" altLang="zh-CN" sz="1200" dirty="0" err="1"/>
              <a:t>DataCollectionRequest</a:t>
            </a:r>
            <a:r>
              <a:rPr lang="en-US" altLang="zh-CN" sz="1200" dirty="0"/>
              <a:t>” was identified as one method for retrieving historical data when the consumer is unaware of managed objects. It was agreed that it must be possible to discover which data reporting methods a </a:t>
            </a:r>
            <a:r>
              <a:rPr lang="en-US" altLang="zh-CN" sz="1200" dirty="0" err="1"/>
              <a:t>MnS</a:t>
            </a:r>
            <a:r>
              <a:rPr lang="en-US" altLang="zh-CN" sz="1200" dirty="0"/>
              <a:t> producer supports. The understanding of what a “harmonized data model” means was progressed.</a:t>
            </a:r>
            <a:r>
              <a:rPr lang="en-US" altLang="zh-CN" sz="12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988459" lvl="1" indent="-378875" defTabSz="1219170">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defRPr/>
            </a:pPr>
            <a:r>
              <a:rPr lang="en-US" altLang="zh-CN" sz="1200" kern="0" dirty="0">
                <a:solidFill>
                  <a:prstClr val="black"/>
                </a:solidFill>
              </a:rPr>
              <a:t>Continue the work on the SID objectives</a:t>
            </a:r>
          </a:p>
          <a:p>
            <a:pPr marL="455073" indent="-455073" defTabSz="1219170">
              <a:spcBef>
                <a:spcPts val="0"/>
              </a:spcBef>
              <a:spcAft>
                <a:spcPts val="0"/>
              </a:spcAft>
              <a:defRPr/>
            </a:pPr>
            <a:endParaRPr lang="de-DE" altLang="zh-CN" sz="1600" kern="0" dirty="0">
              <a:solidFill>
                <a:prstClr val="black"/>
              </a:solidFill>
              <a:highlight>
                <a:srgbClr val="FFFF00"/>
              </a:highlight>
            </a:endParaRPr>
          </a:p>
          <a:p>
            <a:pPr marL="855123" lvl="1" indent="-455073" defTabSz="1219170">
              <a:spcBef>
                <a:spcPts val="0"/>
              </a:spcBef>
              <a:spcAft>
                <a:spcPts val="0"/>
              </a:spcAft>
              <a:defRPr/>
            </a:pPr>
            <a:endParaRPr lang="en-US" altLang="zh-CN" sz="1200" dirty="0"/>
          </a:p>
        </p:txBody>
      </p:sp>
    </p:spTree>
    <p:extLst>
      <p:ext uri="{BB962C8B-B14F-4D97-AF65-F5344CB8AC3E}">
        <p14:creationId xmlns:p14="http://schemas.microsoft.com/office/powerpoint/2010/main" val="1076065584"/>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222954944"/>
              </p:ext>
            </p:extLst>
          </p:nvPr>
        </p:nvGraphicFramePr>
        <p:xfrm>
          <a:off x="410853" y="1080164"/>
          <a:ext cx="8852622" cy="4974797"/>
        </p:xfrm>
        <a:graphic>
          <a:graphicData uri="http://schemas.openxmlformats.org/drawingml/2006/table">
            <a:tbl>
              <a:tblPr firstRow="1" firstCol="1" bandRow="1">
                <a:tableStyleId>{F5AB1C69-6EDB-4FF4-983F-18BD219EF322}</a:tableStyleId>
              </a:tblPr>
              <a:tblGrid>
                <a:gridCol w="605107">
                  <a:extLst>
                    <a:ext uri="{9D8B030D-6E8A-4147-A177-3AD203B41FA5}">
                      <a16:colId xmlns:a16="http://schemas.microsoft.com/office/drawing/2014/main" val="20000"/>
                    </a:ext>
                  </a:extLst>
                </a:gridCol>
                <a:gridCol w="2605329">
                  <a:extLst>
                    <a:ext uri="{9D8B030D-6E8A-4147-A177-3AD203B41FA5}">
                      <a16:colId xmlns:a16="http://schemas.microsoft.com/office/drawing/2014/main" val="20001"/>
                    </a:ext>
                  </a:extLst>
                </a:gridCol>
                <a:gridCol w="980239">
                  <a:extLst>
                    <a:ext uri="{9D8B030D-6E8A-4147-A177-3AD203B41FA5}">
                      <a16:colId xmlns:a16="http://schemas.microsoft.com/office/drawing/2014/main" val="20002"/>
                    </a:ext>
                  </a:extLst>
                </a:gridCol>
                <a:gridCol w="1296627">
                  <a:extLst>
                    <a:ext uri="{9D8B030D-6E8A-4147-A177-3AD203B41FA5}">
                      <a16:colId xmlns:a16="http://schemas.microsoft.com/office/drawing/2014/main" val="20005"/>
                    </a:ext>
                  </a:extLst>
                </a:gridCol>
                <a:gridCol w="589681">
                  <a:extLst>
                    <a:ext uri="{9D8B030D-6E8A-4147-A177-3AD203B41FA5}">
                      <a16:colId xmlns:a16="http://schemas.microsoft.com/office/drawing/2014/main" val="20006"/>
                    </a:ext>
                  </a:extLst>
                </a:gridCol>
                <a:gridCol w="734540">
                  <a:extLst>
                    <a:ext uri="{9D8B030D-6E8A-4147-A177-3AD203B41FA5}">
                      <a16:colId xmlns:a16="http://schemas.microsoft.com/office/drawing/2014/main" val="4104336562"/>
                    </a:ext>
                  </a:extLst>
                </a:gridCol>
                <a:gridCol w="734540">
                  <a:extLst>
                    <a:ext uri="{9D8B030D-6E8A-4147-A177-3AD203B41FA5}">
                      <a16:colId xmlns:a16="http://schemas.microsoft.com/office/drawing/2014/main" val="20007"/>
                    </a:ext>
                  </a:extLst>
                </a:gridCol>
                <a:gridCol w="1306559">
                  <a:extLst>
                    <a:ext uri="{9D8B030D-6E8A-4147-A177-3AD203B41FA5}">
                      <a16:colId xmlns:a16="http://schemas.microsoft.com/office/drawing/2014/main" val="20008"/>
                    </a:ext>
                  </a:extLst>
                </a:gridCol>
              </a:tblGrid>
              <a:tr h="31033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37639">
                <a:tc>
                  <a:txBody>
                    <a:bodyPr/>
                    <a:lstStyle/>
                    <a:p>
                      <a:pPr algn="ctr" fontAlgn="t"/>
                      <a:r>
                        <a:rPr lang="en-US" sz="1000" b="0" i="0" u="none" strike="noStrike" dirty="0">
                          <a:solidFill>
                            <a:srgbClr val="000000"/>
                          </a:solidFill>
                          <a:effectLst/>
                          <a:latin typeface="+mn-lt"/>
                        </a:rPr>
                        <a:t>940035</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nchor="ctr">
                    <a:solidFill>
                      <a:schemeClr val="bg1">
                        <a:lumMod val="65000"/>
                      </a:schemeClr>
                    </a:solidFill>
                  </a:tcPr>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nchor="ctr">
                    <a:solidFill>
                      <a:schemeClr val="bg1">
                        <a:lumMod val="6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65000"/>
                      </a:schemeClr>
                    </a:solidFill>
                  </a:tcPr>
                </a:tc>
                <a:tc>
                  <a:txBody>
                    <a:bodyPr/>
                    <a:lstStyle/>
                    <a:p>
                      <a:pPr algn="ctr">
                        <a:lnSpc>
                          <a:spcPct val="107000"/>
                        </a:lnSpc>
                        <a:spcAft>
                          <a:spcPts val="800"/>
                        </a:spcAft>
                      </a:pPr>
                      <a:r>
                        <a:rPr lang="en-GB" altLang="zh-CN" sz="1000" b="0" i="0" u="none" strike="noStrike" kern="1200" dirty="0">
                          <a:solidFill>
                            <a:srgbClr val="0000FF"/>
                          </a:solidFill>
                          <a:effectLst/>
                          <a:highlight>
                            <a:srgbClr val="00FF00"/>
                          </a:highlight>
                          <a:latin typeface="+mn-lt"/>
                          <a:ea typeface="+mn-ea"/>
                          <a:cs typeface="+mn-cs"/>
                        </a:rPr>
                        <a:t>100%</a:t>
                      </a:r>
                    </a:p>
                  </a:txBody>
                  <a:tcPr marL="6350" marR="6350" marT="6350" marB="0" anchor="ctr">
                    <a:solidFill>
                      <a:schemeClr val="bg1">
                        <a:lumMod val="6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65000"/>
                      </a:schemeClr>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chemeClr val="bg1">
                        <a:lumMod val="65000"/>
                      </a:schemeClr>
                    </a:solidFill>
                  </a:tcPr>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solidFill>
                      <a:schemeClr val="bg1">
                        <a:lumMod val="65000"/>
                      </a:schemeClr>
                    </a:solidFill>
                  </a:tcPr>
                </a:tc>
                <a:extLst>
                  <a:ext uri="{0D108BD9-81ED-4DB2-BD59-A6C34878D82A}">
                    <a16:rowId xmlns:a16="http://schemas.microsoft.com/office/drawing/2014/main" val="10001"/>
                  </a:ext>
                </a:extLst>
              </a:tr>
              <a:tr h="536858">
                <a:tc>
                  <a:txBody>
                    <a:bodyPr/>
                    <a:lstStyle/>
                    <a:p>
                      <a:pPr algn="ctr" fontAlgn="t"/>
                      <a:r>
                        <a:rPr lang="en-US" sz="1000" b="0" i="0" u="none" strike="noStrike" dirty="0">
                          <a:solidFill>
                            <a:srgbClr val="000000"/>
                          </a:solidFill>
                          <a:effectLst/>
                          <a:latin typeface="+mn-lt"/>
                        </a:rPr>
                        <a:t>940036</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FS_EE5G_Ph2</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nchor="ctr">
                    <a:solidFill>
                      <a:schemeClr val="bg1">
                        <a:lumMod val="75000"/>
                      </a:schemeClr>
                    </a:solidFill>
                  </a:tcPr>
                </a:tc>
                <a:tc>
                  <a:txBody>
                    <a:bodyPr/>
                    <a:lstStyle/>
                    <a:p>
                      <a:endParaRPr lang="zh-CN" altLang="en-US"/>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solidFill>
                      <a:schemeClr val="bg1">
                        <a:lumMod val="75000"/>
                      </a:schemeClr>
                    </a:solidFill>
                  </a:tcPr>
                </a:tc>
                <a:extLst>
                  <a:ext uri="{0D108BD9-81ED-4DB2-BD59-A6C34878D82A}">
                    <a16:rowId xmlns:a16="http://schemas.microsoft.com/office/drawing/2014/main" val="10002"/>
                  </a:ext>
                </a:extLst>
              </a:tr>
              <a:tr h="737639">
                <a:tc>
                  <a:txBody>
                    <a:bodyPr/>
                    <a:lstStyle/>
                    <a:p>
                      <a:pPr algn="ctr" fontAlgn="t"/>
                      <a:r>
                        <a:rPr lang="en-US" sz="1000" b="0" i="0" u="none" strike="noStrike" dirty="0">
                          <a:solidFill>
                            <a:srgbClr val="000000"/>
                          </a:solidFill>
                          <a:effectLst/>
                          <a:latin typeface="+mn-lt"/>
                        </a:rPr>
                        <a:t>940040</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FS_NSOEU</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nchor="ctr">
                    <a:solidFill>
                      <a:schemeClr val="bg1">
                        <a:lumMod val="75000"/>
                      </a:schemeClr>
                    </a:solidFill>
                  </a:tcPr>
                </a:tc>
                <a:tc>
                  <a:txBody>
                    <a:bodyPr/>
                    <a:lstStyle/>
                    <a:p>
                      <a:endParaRPr lang="zh-CN" altLang="en-US" dirty="0"/>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extLst>
                  <a:ext uri="{0D108BD9-81ED-4DB2-BD59-A6C34878D82A}">
                    <a16:rowId xmlns:a16="http://schemas.microsoft.com/office/drawing/2014/main" val="10003"/>
                  </a:ext>
                </a:extLst>
              </a:tr>
              <a:tr h="737639">
                <a:tc>
                  <a:txBody>
                    <a:bodyPr/>
                    <a:lstStyle/>
                    <a:p>
                      <a:pPr algn="ctr" fontAlgn="t"/>
                      <a:r>
                        <a:rPr lang="en-US" sz="1000" b="0" i="0" u="none" strike="noStrike" dirty="0">
                          <a:solidFill>
                            <a:srgbClr val="000000"/>
                          </a:solidFill>
                          <a:effectLst/>
                          <a:latin typeface="+mn-lt"/>
                        </a:rPr>
                        <a:t>940032</a:t>
                      </a:r>
                    </a:p>
                  </a:txBody>
                  <a:tcPr marL="6350" marR="6350" marT="6350" marB="0" anchor="ctr"/>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nchor="ctr"/>
                </a:tc>
                <a:tc>
                  <a:txBody>
                    <a:bodyPr/>
                    <a:lstStyle/>
                    <a:p>
                      <a:pPr algn="l" fontAlgn="t"/>
                      <a:r>
                        <a:rPr lang="en-US" sz="1000" b="0" i="0" u="none" strike="noStrike" dirty="0">
                          <a:solidFill>
                            <a:srgbClr val="000000"/>
                          </a:solidFill>
                          <a:effectLst/>
                          <a:latin typeface="+mn-lt"/>
                        </a:rPr>
                        <a:t>FS_KQI_5G</a:t>
                      </a:r>
                    </a:p>
                  </a:txBody>
                  <a:tcPr marL="6350" marR="6350" marT="635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55%</a:t>
                      </a:r>
                    </a:p>
                  </a:txBody>
                  <a:tcPr marL="36002" marR="36002" marT="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65%</a:t>
                      </a: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737639">
                <a:tc>
                  <a:txBody>
                    <a:bodyPr/>
                    <a:lstStyle/>
                    <a:p>
                      <a:pPr algn="ctr" fontAlgn="t"/>
                      <a:r>
                        <a:rPr lang="en-US" sz="1000" b="0" i="0" u="none" strike="noStrike" dirty="0">
                          <a:solidFill>
                            <a:srgbClr val="000000"/>
                          </a:solidFill>
                          <a:effectLst/>
                          <a:latin typeface="+mn-lt"/>
                        </a:rPr>
                        <a:t>940038</a:t>
                      </a:r>
                    </a:p>
                  </a:txBody>
                  <a:tcPr marL="6350" marR="6350" marT="6350" marB="0" anchor="ctr"/>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nchor="ctr"/>
                </a:tc>
                <a:tc>
                  <a:txBody>
                    <a:bodyPr/>
                    <a:lstStyle/>
                    <a:p>
                      <a:pPr algn="l" fontAlgn="t"/>
                      <a:r>
                        <a:rPr lang="en-US" sz="1000" b="0" i="0" u="none" strike="noStrike">
                          <a:solidFill>
                            <a:srgbClr val="000000"/>
                          </a:solidFill>
                          <a:effectLst/>
                          <a:latin typeface="+mn-lt"/>
                        </a:rPr>
                        <a:t>FS_DCSA</a:t>
                      </a:r>
                    </a:p>
                  </a:txBody>
                  <a:tcPr marL="6350" marR="6350" marT="635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45%</a:t>
                      </a:r>
                    </a:p>
                  </a:txBody>
                  <a:tcPr marL="36002" marR="36002" marT="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nchor="ctr"/>
                </a:tc>
                <a:tc>
                  <a:txBody>
                    <a:bodyPr/>
                    <a:lstStyle/>
                    <a:p>
                      <a:pPr algn="ctr">
                        <a:lnSpc>
                          <a:spcPct val="107000"/>
                        </a:lnSpc>
                        <a:spcAft>
                          <a:spcPts val="800"/>
                        </a:spcAft>
                      </a:pPr>
                      <a:r>
                        <a:rPr lang="en-GB" sz="1000" b="0" i="0" u="none" strike="noStrike" kern="1200">
                          <a:solidFill>
                            <a:srgbClr val="0000FF"/>
                          </a:solidFill>
                          <a:effectLst/>
                          <a:latin typeface="+mn-lt"/>
                          <a:ea typeface="+mn-ea"/>
                          <a:cs typeface="+mn-cs"/>
                        </a:rPr>
                        <a:t>60%</a:t>
                      </a: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737639">
                <a:tc>
                  <a:txBody>
                    <a:bodyPr/>
                    <a:lstStyle/>
                    <a:p>
                      <a:pPr algn="ctr" fontAlgn="t"/>
                      <a:r>
                        <a:rPr lang="en-US" sz="1000" b="0" i="0" u="none" strike="noStrike" dirty="0">
                          <a:solidFill>
                            <a:srgbClr val="000000"/>
                          </a:solidFill>
                          <a:effectLst/>
                          <a:latin typeface="+mn-lt"/>
                        </a:rPr>
                        <a:t>910026</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FS_NSCE</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SA#100(June 2023)</a:t>
                      </a:r>
                      <a:endParaRPr lang="zh-CN" altLang="en-US" sz="1000" b="0" kern="1200" baseline="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altLang="zh-CN"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nchor="ctr">
                    <a:solidFill>
                      <a:schemeClr val="bg1">
                        <a:lumMod val="75000"/>
                      </a:schemeClr>
                    </a:solidFill>
                  </a:tcPr>
                </a:tc>
                <a:tc>
                  <a:txBody>
                    <a:bodyPr/>
                    <a:lstStyle/>
                    <a:p>
                      <a:endParaRPr lang="zh-CN" altLang="en-US"/>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extLst>
                  <a:ext uri="{0D108BD9-81ED-4DB2-BD59-A6C34878D82A}">
                    <a16:rowId xmlns:a16="http://schemas.microsoft.com/office/drawing/2014/main" val="10006"/>
                  </a:ext>
                </a:extLst>
              </a:tr>
              <a:tr h="366966">
                <a:tc>
                  <a:txBody>
                    <a:bodyPr/>
                    <a:lstStyle/>
                    <a:p>
                      <a:pPr algn="ctr" fontAlgn="t"/>
                      <a:r>
                        <a:rPr lang="en-US" sz="1000" b="0" i="0" u="none" strike="noStrike" dirty="0">
                          <a:solidFill>
                            <a:srgbClr val="000000"/>
                          </a:solidFill>
                          <a:effectLst/>
                          <a:latin typeface="+mn-lt"/>
                        </a:rPr>
                        <a:t>950029</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FS_MEC_ECM</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nchor="ctr">
                    <a:solidFill>
                      <a:schemeClr val="bg1">
                        <a:lumMod val="75000"/>
                      </a:schemeClr>
                    </a:solidFill>
                  </a:tcPr>
                </a:tc>
                <a:tc>
                  <a:txBody>
                    <a:bodyPr/>
                    <a:lstStyle/>
                    <a:p>
                      <a:endParaRPr lang="zh-CN" altLang="en-US" dirty="0"/>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659935723"/>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391952459"/>
              </p:ext>
            </p:extLst>
          </p:nvPr>
        </p:nvGraphicFramePr>
        <p:xfrm>
          <a:off x="366143" y="1043764"/>
          <a:ext cx="8753362" cy="2202434"/>
        </p:xfrm>
        <a:graphic>
          <a:graphicData uri="http://schemas.openxmlformats.org/drawingml/2006/table">
            <a:tbl>
              <a:tblPr firstRow="1" firstCol="1" bandRow="1">
                <a:tableStyleId>{F5AB1C69-6EDB-4FF4-983F-18BD219EF322}</a:tableStyleId>
              </a:tblPr>
              <a:tblGrid>
                <a:gridCol w="600980">
                  <a:extLst>
                    <a:ext uri="{9D8B030D-6E8A-4147-A177-3AD203B41FA5}">
                      <a16:colId xmlns:a16="http://schemas.microsoft.com/office/drawing/2014/main" val="20000"/>
                    </a:ext>
                  </a:extLst>
                </a:gridCol>
                <a:gridCol w="3090752">
                  <a:extLst>
                    <a:ext uri="{9D8B030D-6E8A-4147-A177-3AD203B41FA5}">
                      <a16:colId xmlns:a16="http://schemas.microsoft.com/office/drawing/2014/main" val="20001"/>
                    </a:ext>
                  </a:extLst>
                </a:gridCol>
                <a:gridCol w="799314">
                  <a:extLst>
                    <a:ext uri="{9D8B030D-6E8A-4147-A177-3AD203B41FA5}">
                      <a16:colId xmlns:a16="http://schemas.microsoft.com/office/drawing/2014/main" val="20002"/>
                    </a:ext>
                  </a:extLst>
                </a:gridCol>
                <a:gridCol w="932313">
                  <a:extLst>
                    <a:ext uri="{9D8B030D-6E8A-4147-A177-3AD203B41FA5}">
                      <a16:colId xmlns:a16="http://schemas.microsoft.com/office/drawing/2014/main" val="20005"/>
                    </a:ext>
                  </a:extLst>
                </a:gridCol>
                <a:gridCol w="646273">
                  <a:extLst>
                    <a:ext uri="{9D8B030D-6E8A-4147-A177-3AD203B41FA5}">
                      <a16:colId xmlns:a16="http://schemas.microsoft.com/office/drawing/2014/main" val="20006"/>
                    </a:ext>
                  </a:extLst>
                </a:gridCol>
                <a:gridCol w="717165">
                  <a:extLst>
                    <a:ext uri="{9D8B030D-6E8A-4147-A177-3AD203B41FA5}">
                      <a16:colId xmlns:a16="http://schemas.microsoft.com/office/drawing/2014/main" val="1975700025"/>
                    </a:ext>
                  </a:extLst>
                </a:gridCol>
                <a:gridCol w="717165">
                  <a:extLst>
                    <a:ext uri="{9D8B030D-6E8A-4147-A177-3AD203B41FA5}">
                      <a16:colId xmlns:a16="http://schemas.microsoft.com/office/drawing/2014/main" val="20007"/>
                    </a:ext>
                  </a:extLst>
                </a:gridCol>
                <a:gridCol w="1249400">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329773"/>
            <a:ext cx="5353166" cy="25869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SA#100:</a:t>
            </a:r>
          </a:p>
          <a:p>
            <a:pPr marL="855123" lvl="1" indent="-455073" defTabSz="1219170">
              <a:spcBef>
                <a:spcPts val="0"/>
              </a:spcBef>
              <a:spcAft>
                <a:spcPts val="0"/>
              </a:spcAft>
              <a:defRPr/>
            </a:pPr>
            <a:r>
              <a:rPr lang="en-US" altLang="zh-CN" sz="1100" kern="0" dirty="0">
                <a:solidFill>
                  <a:prstClr val="black"/>
                </a:solidFill>
              </a:rPr>
              <a:t> The correction of the KQI definition in 3GPP and other standard organizations has been approved.</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Continue to push the KQI for video uploading and remote control based on the 3GPP service.</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14832" y="3329773"/>
            <a:ext cx="5634679" cy="162627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FS_DCSA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err="1">
                <a:solidFill>
                  <a:prstClr val="black"/>
                </a:solidFill>
              </a:rPr>
              <a:t>since</a:t>
            </a:r>
            <a:r>
              <a:rPr lang="de-DE" altLang="de-DE" sz="1600" kern="0" dirty="0">
                <a:solidFill>
                  <a:prstClr val="black"/>
                </a:solidFill>
              </a:rPr>
              <a:t> SA#100:</a:t>
            </a:r>
          </a:p>
          <a:p>
            <a:pPr marL="855123" lvl="1" indent="-455073" defTabSz="1219170">
              <a:spcBef>
                <a:spcPts val="0"/>
              </a:spcBef>
              <a:spcAft>
                <a:spcPts val="0"/>
              </a:spcAft>
              <a:defRPr/>
            </a:pPr>
            <a:r>
              <a:rPr lang="fr-FR" sz="1100" kern="0" dirty="0">
                <a:solidFill>
                  <a:prstClr val="black"/>
                </a:solidFill>
              </a:rPr>
              <a:t>N</a:t>
            </a:r>
            <a:r>
              <a:rPr lang="en-US" sz="1100" kern="0" dirty="0">
                <a:solidFill>
                  <a:prstClr val="black"/>
                </a:solidFill>
              </a:rPr>
              <a:t>o contribution </a:t>
            </a: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 impacts and dependencies on SA/RAN/CT</a:t>
            </a:r>
            <a:endParaRPr lang="de-DE" sz="16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endParaRPr lang="en-US" sz="1100" kern="0" dirty="0">
              <a:solidFill>
                <a:prstClr val="black"/>
              </a:solidFill>
            </a:endParaRPr>
          </a:p>
        </p:txBody>
      </p:sp>
    </p:spTree>
    <p:extLst>
      <p:ext uri="{BB962C8B-B14F-4D97-AF65-F5344CB8AC3E}">
        <p14:creationId xmlns:p14="http://schemas.microsoft.com/office/powerpoint/2010/main" val="1681228"/>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805" y="494278"/>
            <a:ext cx="9112251" cy="1143000"/>
          </a:xfrm>
        </p:spPr>
        <p:txBody>
          <a:bodyPr/>
          <a:lstStyle/>
          <a:p>
            <a:r>
              <a:rPr lang="sv-SE" dirty="0"/>
              <a:t>OAM TRs / TSs to SA#101</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034505118"/>
              </p:ext>
            </p:extLst>
          </p:nvPr>
        </p:nvGraphicFramePr>
        <p:xfrm>
          <a:off x="480805" y="2130891"/>
          <a:ext cx="10215820" cy="1228311"/>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569181">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93481">
                <a:tc>
                  <a:txBody>
                    <a:bodyPr/>
                    <a:lstStyle/>
                    <a:p>
                      <a:pPr algn="l" fontAlgn="t"/>
                      <a:r>
                        <a:rPr lang="en-US" sz="1400" b="0" i="0" u="none" strike="noStrike" dirty="0">
                          <a:solidFill>
                            <a:srgbClr val="000000"/>
                          </a:solidFill>
                          <a:effectLst/>
                          <a:latin typeface="+mj-lt"/>
                        </a:rPr>
                        <a:t>SP-230929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Draft TR 28.908 Study on Artificial Intelligence/Machine Learning (AI/ ML)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kern="1200" dirty="0" err="1">
                          <a:solidFill>
                            <a:schemeClr val="tx1"/>
                          </a:solidFill>
                          <a:effectLst/>
                          <a:latin typeface="+mj-lt"/>
                          <a:ea typeface="MS Mincho"/>
                          <a:cs typeface="Calibri" panose="020F0502020204030204" pitchFamily="34" charset="0"/>
                        </a:rPr>
                        <a:t>Approval</a:t>
                      </a:r>
                      <a:endParaRPr lang="sv-SE" sz="1400" kern="1200" dirty="0">
                        <a:solidFill>
                          <a:schemeClr val="tx1"/>
                        </a:solidFill>
                        <a:effectLst/>
                        <a:latin typeface="+mj-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42520831"/>
                  </a:ext>
                </a:extLst>
              </a:tr>
              <a:tr h="193481">
                <a:tc>
                  <a:txBody>
                    <a:bodyPr/>
                    <a:lstStyle/>
                    <a:p>
                      <a:pPr algn="l" fontAlgn="t"/>
                      <a:r>
                        <a:rPr lang="en-US" sz="1400" b="0" i="0" u="none" strike="noStrike">
                          <a:solidFill>
                            <a:srgbClr val="000000"/>
                          </a:solidFill>
                          <a:effectLst/>
                          <a:latin typeface="+mj-lt"/>
                        </a:rPr>
                        <a:t>SP-230930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Draft TR 28.925 Study on enhancement of service based management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kern="1200" dirty="0" err="1">
                          <a:solidFill>
                            <a:schemeClr val="tx1"/>
                          </a:solidFill>
                          <a:effectLst/>
                          <a:latin typeface="+mj-lt"/>
                          <a:ea typeface="MS Mincho"/>
                          <a:cs typeface="Calibri" panose="020F0502020204030204" pitchFamily="34" charset="0"/>
                        </a:rPr>
                        <a:t>Approval</a:t>
                      </a:r>
                      <a:endParaRPr lang="sv-SE" sz="1400" kern="1200" dirty="0">
                        <a:solidFill>
                          <a:schemeClr val="tx1"/>
                        </a:solidFill>
                        <a:effectLst/>
                        <a:latin typeface="+mj-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85549870"/>
                  </a:ext>
                </a:extLst>
              </a:tr>
            </a:tbl>
          </a:graphicData>
        </a:graphic>
      </p:graphicFrame>
    </p:spTree>
    <p:extLst>
      <p:ext uri="{BB962C8B-B14F-4D97-AF65-F5344CB8AC3E}">
        <p14:creationId xmlns:p14="http://schemas.microsoft.com/office/powerpoint/2010/main" val="15685955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4137609037"/>
              </p:ext>
            </p:extLst>
          </p:nvPr>
        </p:nvGraphicFramePr>
        <p:xfrm>
          <a:off x="1673163" y="1712637"/>
          <a:ext cx="8156033" cy="3473959"/>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US" sz="1400" b="0" i="0" u="none" strike="noStrike" dirty="0">
                          <a:solidFill>
                            <a:srgbClr val="000000"/>
                          </a:solidFill>
                          <a:effectLst/>
                          <a:latin typeface="+mj-lt"/>
                        </a:rPr>
                        <a:t>SP-230939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j-lt"/>
                        </a:rPr>
                        <a:t>Rel-18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54541781"/>
                  </a:ext>
                </a:extLst>
              </a:tr>
              <a:tr h="425435">
                <a:tc>
                  <a:txBody>
                    <a:bodyPr/>
                    <a:lstStyle/>
                    <a:p>
                      <a:pPr algn="l" fontAlgn="t"/>
                      <a:r>
                        <a:rPr lang="en-US" sz="1400" b="0" i="0" u="none" strike="noStrike">
                          <a:solidFill>
                            <a:srgbClr val="000000"/>
                          </a:solidFill>
                          <a:effectLst/>
                          <a:latin typeface="+mj-lt"/>
                        </a:rPr>
                        <a:t>SP-230940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j-lt"/>
                        </a:rPr>
                        <a:t>Rel-16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US" sz="1400" b="0" i="0" u="none" strike="noStrike">
                          <a:solidFill>
                            <a:srgbClr val="000000"/>
                          </a:solidFill>
                          <a:effectLst/>
                          <a:latin typeface="+mj-lt"/>
                        </a:rPr>
                        <a:t>SP-230941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j-lt"/>
                        </a:rPr>
                        <a:t>Rel-16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6315503"/>
                  </a:ext>
                </a:extLst>
              </a:tr>
              <a:tr h="425435">
                <a:tc>
                  <a:txBody>
                    <a:bodyPr/>
                    <a:lstStyle/>
                    <a:p>
                      <a:pPr algn="l" fontAlgn="t"/>
                      <a:r>
                        <a:rPr lang="en-US" sz="1400" b="0" i="0" u="none" strike="noStrike">
                          <a:solidFill>
                            <a:srgbClr val="000000"/>
                          </a:solidFill>
                          <a:effectLst/>
                          <a:latin typeface="+mj-lt"/>
                        </a:rPr>
                        <a:t>SP-230942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j-lt"/>
                        </a:rPr>
                        <a:t>Rel-16 CRs on TEI batch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7543999"/>
                  </a:ext>
                </a:extLst>
              </a:tr>
              <a:tr h="425435">
                <a:tc>
                  <a:txBody>
                    <a:bodyPr/>
                    <a:lstStyle/>
                    <a:p>
                      <a:pPr algn="l" fontAlgn="t"/>
                      <a:r>
                        <a:rPr lang="en-US" sz="1400" b="0" i="0" u="none" strike="noStrike">
                          <a:solidFill>
                            <a:srgbClr val="000000"/>
                          </a:solidFill>
                          <a:effectLst/>
                          <a:latin typeface="+mj-lt"/>
                        </a:rPr>
                        <a:t>SP-230943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j-lt"/>
                        </a:rPr>
                        <a:t>Rel-15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7098354"/>
                  </a:ext>
                </a:extLst>
              </a:tr>
              <a:tr h="425435">
                <a:tc>
                  <a:txBody>
                    <a:bodyPr/>
                    <a:lstStyle/>
                    <a:p>
                      <a:pPr algn="l" fontAlgn="t"/>
                      <a:r>
                        <a:rPr lang="en-US" sz="1400" b="0" i="0" u="none" strike="noStrike">
                          <a:solidFill>
                            <a:srgbClr val="000000"/>
                          </a:solidFill>
                          <a:effectLst/>
                          <a:latin typeface="+mj-lt"/>
                        </a:rPr>
                        <a:t>SP-230944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mj-lt"/>
                        </a:rPr>
                        <a:t>Rel-17 Crs on TEI batch1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73797406"/>
                  </a:ext>
                </a:extLst>
              </a:tr>
              <a:tr h="425435">
                <a:tc>
                  <a:txBody>
                    <a:bodyPr/>
                    <a:lstStyle/>
                    <a:p>
                      <a:pPr algn="l" fontAlgn="t"/>
                      <a:r>
                        <a:rPr lang="en-US" sz="1400" b="0" i="0" u="none" strike="noStrike">
                          <a:solidFill>
                            <a:srgbClr val="000000"/>
                          </a:solidFill>
                          <a:effectLst/>
                          <a:latin typeface="+mj-lt"/>
                        </a:rPr>
                        <a:t>SP-230945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mj-lt"/>
                        </a:rPr>
                        <a:t>Rel-17 </a:t>
                      </a:r>
                      <a:r>
                        <a:rPr lang="en-US" sz="1400" b="0" i="0" u="none" strike="noStrike" dirty="0" err="1">
                          <a:solidFill>
                            <a:srgbClr val="000000"/>
                          </a:solidFill>
                          <a:effectLst/>
                          <a:latin typeface="+mj-lt"/>
                        </a:rPr>
                        <a:t>Crs</a:t>
                      </a:r>
                      <a:r>
                        <a:rPr lang="en-US" sz="1400" b="0" i="0" u="none" strike="noStrike" dirty="0">
                          <a:solidFill>
                            <a:srgbClr val="000000"/>
                          </a:solidFill>
                          <a:effectLst/>
                          <a:latin typeface="+mj-lt"/>
                        </a:rPr>
                        <a:t> on TEI batch2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7674941"/>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93822" y="591179"/>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5" name="Table Placeholder 4">
            <a:extLst>
              <a:ext uri="{FF2B5EF4-FFF2-40B4-BE49-F238E27FC236}">
                <a16:creationId xmlns:a16="http://schemas.microsoft.com/office/drawing/2014/main" id="{EEB8CECE-6AB2-9416-283E-9052A0FEE880}"/>
              </a:ext>
            </a:extLst>
          </p:cNvPr>
          <p:cNvGraphicFramePr>
            <a:graphicFrameLocks noGrp="1"/>
          </p:cNvGraphicFramePr>
          <p:nvPr>
            <p:ph type="tbl" idx="1"/>
            <p:extLst>
              <p:ext uri="{D42A27DB-BD31-4B8C-83A1-F6EECF244321}">
                <p14:modId xmlns:p14="http://schemas.microsoft.com/office/powerpoint/2010/main" val="535912754"/>
              </p:ext>
            </p:extLst>
          </p:nvPr>
        </p:nvGraphicFramePr>
        <p:xfrm>
          <a:off x="1028700" y="2177257"/>
          <a:ext cx="10001250" cy="2602987"/>
        </p:xfrm>
        <a:graphic>
          <a:graphicData uri="http://schemas.openxmlformats.org/drawingml/2006/table">
            <a:tbl>
              <a:tblPr firstRow="1" bandRow="1">
                <a:tableStyleId>{5C22544A-7EE6-4342-B048-85BDC9FD1C3A}</a:tableStyleId>
              </a:tblPr>
              <a:tblGrid>
                <a:gridCol w="1682760">
                  <a:extLst>
                    <a:ext uri="{9D8B030D-6E8A-4147-A177-3AD203B41FA5}">
                      <a16:colId xmlns:a16="http://schemas.microsoft.com/office/drawing/2014/main" val="570476699"/>
                    </a:ext>
                  </a:extLst>
                </a:gridCol>
                <a:gridCol w="831849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400" b="1" i="0" u="none" strike="noStrike" cap="none" normalizeH="0" baseline="0" dirty="0">
                          <a:ln>
                            <a:noFill/>
                          </a:ln>
                          <a:solidFill>
                            <a:schemeClr val="tx1"/>
                          </a:solidFill>
                          <a:effectLst/>
                          <a:latin typeface="Calibri" pitchFamily="34" charset="0"/>
                          <a:ea typeface="+mn-ea"/>
                          <a:cs typeface="Arial" charset="0"/>
                        </a:rPr>
                        <a:t>Number</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mn-ea"/>
                          <a:cs typeface="Arial" charset="0"/>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l" fontAlgn="t"/>
                      <a:r>
                        <a:rPr lang="en-US" sz="1400" b="0" i="0" u="none" strike="noStrike" dirty="0">
                          <a:solidFill>
                            <a:srgbClr val="000000"/>
                          </a:solidFill>
                          <a:effectLst/>
                          <a:latin typeface="+mj-lt"/>
                        </a:rPr>
                        <a:t>SP-230936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Rel-17 CRs on Charging Aspects of 5G LAN VN Group</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l" fontAlgn="t"/>
                      <a:r>
                        <a:rPr lang="en-US" sz="1400" b="0" i="0" u="none" strike="noStrike" dirty="0">
                          <a:solidFill>
                            <a:srgbClr val="000000"/>
                          </a:solidFill>
                          <a:effectLst/>
                          <a:latin typeface="+mj-lt"/>
                        </a:rPr>
                        <a:t>SP-230946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CRs on Charging Aspects for SMF and MB-SMF to Support 5G Multicast-broadcast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80870">
                <a:tc>
                  <a:txBody>
                    <a:bodyPr/>
                    <a:lstStyle/>
                    <a:p>
                      <a:pPr algn="l" fontAlgn="t"/>
                      <a:r>
                        <a:rPr lang="en-US" sz="1400" b="0" i="0" u="none" strike="noStrike" dirty="0">
                          <a:solidFill>
                            <a:srgbClr val="000000"/>
                          </a:solidFill>
                          <a:effectLst/>
                          <a:latin typeface="+mj-lt"/>
                        </a:rPr>
                        <a:t>SP-230951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Rel-17 </a:t>
                      </a:r>
                      <a:r>
                        <a:rPr lang="en-US" sz="1400" b="0" i="0" u="none" strike="noStrike" dirty="0" err="1">
                          <a:solidFill>
                            <a:srgbClr val="000000"/>
                          </a:solidFill>
                          <a:effectLst/>
                          <a:latin typeface="+mj-lt"/>
                        </a:rPr>
                        <a:t>Crs</a:t>
                      </a:r>
                      <a:r>
                        <a:rPr lang="en-US" sz="1400" b="0" i="0" u="none" strike="noStrike" dirty="0">
                          <a:solidFill>
                            <a:srgbClr val="000000"/>
                          </a:solidFill>
                          <a:effectLst/>
                          <a:latin typeface="+mj-lt"/>
                        </a:rPr>
                        <a:t> on Charging aspects of Edge Computing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400" b="0" i="0" u="none" strike="noStrike" dirty="0">
                          <a:solidFill>
                            <a:srgbClr val="000000"/>
                          </a:solidFill>
                          <a:effectLst/>
                          <a:latin typeface="+mj-lt"/>
                        </a:rPr>
                        <a:t>SP-230957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a:t>
                      </a:r>
                      <a:r>
                        <a:rPr lang="en-US" sz="1400" b="0" i="0" u="none" strike="noStrike" dirty="0" err="1">
                          <a:solidFill>
                            <a:srgbClr val="000000"/>
                          </a:solidFill>
                          <a:effectLst/>
                          <a:latin typeface="+mj-lt"/>
                        </a:rPr>
                        <a:t>Crs</a:t>
                      </a:r>
                      <a:r>
                        <a:rPr lang="en-US" sz="1400" b="0" i="0" u="none" strike="noStrike" dirty="0">
                          <a:solidFill>
                            <a:srgbClr val="000000"/>
                          </a:solidFill>
                          <a:effectLst/>
                          <a:latin typeface="+mj-lt"/>
                        </a:rPr>
                        <a:t> on Charging Aspects for Enhanced Support of Non-Public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400" b="0" i="0" u="none" strike="noStrike" dirty="0">
                          <a:solidFill>
                            <a:srgbClr val="000000"/>
                          </a:solidFill>
                          <a:effectLst/>
                          <a:latin typeface="+mj-lt"/>
                        </a:rPr>
                        <a:t>SP-230961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CRs on Charging Aspects of IMS Data Channel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36305">
                <a:tc>
                  <a:txBody>
                    <a:bodyPr/>
                    <a:lstStyle/>
                    <a:p>
                      <a:pPr algn="l" fontAlgn="t"/>
                      <a:r>
                        <a:rPr lang="en-US" sz="1400" b="0" i="0" u="none" strike="noStrike" dirty="0">
                          <a:solidFill>
                            <a:srgbClr val="000000"/>
                          </a:solidFill>
                          <a:effectLst/>
                          <a:latin typeface="+mj-lt"/>
                        </a:rPr>
                        <a:t>SP-230969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a:t>
                      </a:r>
                      <a:r>
                        <a:rPr lang="en-US" sz="1400" b="0" i="0" u="none" strike="noStrike" dirty="0" err="1">
                          <a:solidFill>
                            <a:srgbClr val="000000"/>
                          </a:solidFill>
                          <a:effectLst/>
                          <a:latin typeface="+mj-lt"/>
                        </a:rPr>
                        <a:t>Crs</a:t>
                      </a:r>
                      <a:r>
                        <a:rPr lang="en-US" sz="1400" b="0" i="0" u="none" strike="noStrike" dirty="0">
                          <a:solidFill>
                            <a:srgbClr val="000000"/>
                          </a:solidFill>
                          <a:effectLst/>
                          <a:latin typeface="+mj-lt"/>
                        </a:rPr>
                        <a:t> on Multimedia Messaging Service Charging using service-based interface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15240564"/>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199" y="128770"/>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13663555"/>
              </p:ext>
            </p:extLst>
          </p:nvPr>
        </p:nvGraphicFramePr>
        <p:xfrm>
          <a:off x="1102522" y="1368397"/>
          <a:ext cx="9607388" cy="4960989"/>
        </p:xfrm>
        <a:graphic>
          <a:graphicData uri="http://schemas.openxmlformats.org/drawingml/2006/table">
            <a:tbl>
              <a:tblPr firstRow="1" bandRow="1">
                <a:tableStyleId>{5C22544A-7EE6-4342-B048-85BDC9FD1C3A}</a:tableStyleId>
              </a:tblPr>
              <a:tblGrid>
                <a:gridCol w="1616491">
                  <a:extLst>
                    <a:ext uri="{9D8B030D-6E8A-4147-A177-3AD203B41FA5}">
                      <a16:colId xmlns:a16="http://schemas.microsoft.com/office/drawing/2014/main" val="570476699"/>
                    </a:ext>
                  </a:extLst>
                </a:gridCol>
                <a:gridCol w="7990897">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400" b="1" i="0" u="none" strike="noStrike" cap="none" normalizeH="0" baseline="0" dirty="0">
                          <a:ln>
                            <a:noFill/>
                          </a:ln>
                          <a:solidFill>
                            <a:schemeClr val="tx1"/>
                          </a:solidFill>
                          <a:effectLst/>
                          <a:latin typeface="+mj-lt"/>
                          <a:ea typeface="+mn-ea"/>
                          <a:cs typeface="Arial" charset="0"/>
                        </a:rPr>
                        <a:t>Number</a:t>
                      </a:r>
                      <a:endParaRPr lang="sv-SE" sz="1400" b="1" kern="1200" dirty="0">
                        <a:solidFill>
                          <a:schemeClr val="tx1"/>
                        </a:solidFill>
                        <a:effectLst/>
                        <a:latin typeface="+mj-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mj-lt"/>
                          <a:ea typeface="+mn-ea"/>
                          <a:cs typeface="+mn-cs"/>
                        </a:rPr>
                        <a:t>Title</a:t>
                      </a:r>
                      <a:endParaRPr lang="sv-SE" sz="1400" b="1" kern="1200" dirty="0">
                        <a:solidFill>
                          <a:schemeClr val="tx1"/>
                        </a:solidFill>
                        <a:effectLst/>
                        <a:latin typeface="+mj-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l" fontAlgn="t"/>
                      <a:r>
                        <a:rPr lang="en-US" sz="1400" b="0" i="0" u="none" strike="noStrike" dirty="0">
                          <a:solidFill>
                            <a:srgbClr val="000000"/>
                          </a:solidFill>
                          <a:effectLst/>
                          <a:latin typeface="+mj-lt"/>
                        </a:rPr>
                        <a:t>SP-230947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Rel-18 CRs on Additional NRM features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l" fontAlgn="t"/>
                      <a:r>
                        <a:rPr lang="en-US" sz="1400" b="0" i="0" u="none" strike="noStrike">
                          <a:solidFill>
                            <a:srgbClr val="000000"/>
                          </a:solidFill>
                          <a:effectLst/>
                          <a:latin typeface="+mj-lt"/>
                        </a:rPr>
                        <a:t>SP-230948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Rel-18 CRs on AI/ML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66955">
                <a:tc>
                  <a:txBody>
                    <a:bodyPr/>
                    <a:lstStyle/>
                    <a:p>
                      <a:pPr algn="l" fontAlgn="t"/>
                      <a:r>
                        <a:rPr lang="en-US" sz="1400" b="0" i="0" u="none" strike="noStrike">
                          <a:solidFill>
                            <a:srgbClr val="000000"/>
                          </a:solidFill>
                          <a:effectLst/>
                          <a:latin typeface="+mj-lt"/>
                        </a:rPr>
                        <a:t>SP-230949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Rel-17 Crs on </a:t>
                      </a:r>
                      <a:br>
                        <a:rPr lang="en-US" sz="1400" b="0" i="0" u="none" strike="noStrike">
                          <a:solidFill>
                            <a:srgbClr val="000000"/>
                          </a:solidFill>
                          <a:effectLst/>
                          <a:latin typeface="+mj-lt"/>
                        </a:rPr>
                      </a:br>
                      <a:r>
                        <a:rPr lang="en-US" sz="1400" b="0" i="0" u="none" strike="noStrike">
                          <a:solidFill>
                            <a:srgbClr val="000000"/>
                          </a:solidFill>
                          <a:effectLst/>
                          <a:latin typeface="+mj-lt"/>
                        </a:rPr>
                        <a:t>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1885915"/>
                  </a:ext>
                </a:extLst>
              </a:tr>
              <a:tr h="380870">
                <a:tc>
                  <a:txBody>
                    <a:bodyPr/>
                    <a:lstStyle/>
                    <a:p>
                      <a:pPr algn="l" fontAlgn="t"/>
                      <a:r>
                        <a:rPr lang="en-US" sz="1400" b="0" i="0" u="none" strike="noStrike">
                          <a:solidFill>
                            <a:srgbClr val="000000"/>
                          </a:solidFill>
                          <a:effectLst/>
                          <a:latin typeface="+mj-lt"/>
                        </a:rPr>
                        <a:t>SP-230950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CRs on </a:t>
                      </a:r>
                      <a:br>
                        <a:rPr lang="en-US" sz="1400" b="0" i="0" u="none" strike="noStrike" dirty="0">
                          <a:solidFill>
                            <a:srgbClr val="000000"/>
                          </a:solidFill>
                          <a:effectLst/>
                          <a:latin typeface="+mj-lt"/>
                        </a:rPr>
                      </a:br>
                      <a:r>
                        <a:rPr lang="en-US" sz="1400" b="0" i="0" u="none" strike="noStrike" dirty="0">
                          <a:solidFill>
                            <a:srgbClr val="000000"/>
                          </a:solidFill>
                          <a:effectLst/>
                          <a:latin typeface="+mj-lt"/>
                        </a:rPr>
                        <a:t>Enhanced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400" b="0" i="0" u="none" strike="noStrike" dirty="0">
                          <a:solidFill>
                            <a:srgbClr val="000000"/>
                          </a:solidFill>
                          <a:effectLst/>
                          <a:latin typeface="+mj-lt"/>
                        </a:rPr>
                        <a:t>SP-230952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Rel-18 CRs on Enhancements of EE for 5G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400" b="0" i="0" u="none" strike="noStrike">
                          <a:solidFill>
                            <a:srgbClr val="000000"/>
                          </a:solidFill>
                          <a:effectLst/>
                          <a:latin typeface="+mj-lt"/>
                        </a:rPr>
                        <a:t>SP-230953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Rel-17 CRs on Enhancement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17391">
                <a:tc>
                  <a:txBody>
                    <a:bodyPr/>
                    <a:lstStyle/>
                    <a:p>
                      <a:pPr algn="l" fontAlgn="t"/>
                      <a:r>
                        <a:rPr lang="en-US" sz="1400" b="0" i="0" u="none" strike="noStrike">
                          <a:solidFill>
                            <a:srgbClr val="000000"/>
                          </a:solidFill>
                          <a:effectLst/>
                          <a:latin typeface="+mj-lt"/>
                        </a:rPr>
                        <a:t>SP-230954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Rel-17 Crs on Enhancements of Management Data Analytics Service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lang="en-US" sz="1400" b="0" i="0" u="none" strike="noStrike">
                          <a:solidFill>
                            <a:srgbClr val="000000"/>
                          </a:solidFill>
                          <a:effectLst/>
                          <a:latin typeface="+mj-lt"/>
                        </a:rPr>
                        <a:t>SP-230955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Rel-18 Crs on Management Data Analytics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lang="en-US" sz="1400" b="0" i="0" u="none" strike="noStrike">
                          <a:solidFill>
                            <a:srgbClr val="000000"/>
                          </a:solidFill>
                          <a:effectLst/>
                          <a:latin typeface="+mj-lt"/>
                        </a:rPr>
                        <a:t>SP-230956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CRs on Network slice provisioning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lang="en-US" sz="1400" b="0" i="0" u="none" strike="noStrike" dirty="0">
                          <a:solidFill>
                            <a:srgbClr val="000000"/>
                          </a:solidFill>
                          <a:effectLst/>
                          <a:latin typeface="+mj-lt"/>
                        </a:rPr>
                        <a:t>SP-230958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Rel-16 CRs on NRM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lang="en-US" sz="1400" b="0" i="0" u="none" strike="noStrike">
                          <a:solidFill>
                            <a:srgbClr val="000000"/>
                          </a:solidFill>
                          <a:effectLst/>
                          <a:latin typeface="+mj-lt"/>
                        </a:rPr>
                        <a:t>SP-230959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Rel-18 Crs on Enhancement of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lang="en-US" sz="1400" b="0" i="0" u="none" strike="noStrike">
                          <a:solidFill>
                            <a:srgbClr val="000000"/>
                          </a:solidFill>
                          <a:effectLst/>
                          <a:latin typeface="+mj-lt"/>
                        </a:rPr>
                        <a:t>SP-230960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a:t>
                      </a:r>
                      <a:r>
                        <a:rPr lang="en-US" sz="1400" b="0" i="0" u="none" strike="noStrike" dirty="0" err="1">
                          <a:solidFill>
                            <a:srgbClr val="000000"/>
                          </a:solidFill>
                          <a:effectLst/>
                          <a:latin typeface="+mj-lt"/>
                        </a:rPr>
                        <a:t>Crs</a:t>
                      </a:r>
                      <a:r>
                        <a:rPr lang="en-US" sz="1400" b="0" i="0" u="none" strike="noStrike" dirty="0">
                          <a:solidFill>
                            <a:srgbClr val="000000"/>
                          </a:solidFill>
                          <a:effectLst/>
                          <a:latin typeface="+mj-lt"/>
                        </a:rPr>
                        <a:t> on Service based management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r h="317391">
                <a:tc>
                  <a:txBody>
                    <a:bodyPr/>
                    <a:lstStyle/>
                    <a:p>
                      <a:pPr algn="l" fontAlgn="t"/>
                      <a:r>
                        <a:rPr lang="en-US" sz="1400" b="0" i="0" u="none" strike="noStrike" dirty="0">
                          <a:solidFill>
                            <a:srgbClr val="000000"/>
                          </a:solidFill>
                          <a:effectLst/>
                          <a:latin typeface="+mj-lt"/>
                        </a:rPr>
                        <a:t>SP-230962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Rel-17 CRs on Intent driven management service for mobile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573597"/>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6" name="Table Placeholder 4">
            <a:extLst>
              <a:ext uri="{FF2B5EF4-FFF2-40B4-BE49-F238E27FC236}">
                <a16:creationId xmlns:a16="http://schemas.microsoft.com/office/drawing/2014/main" id="{CE3CFB78-3F94-802B-39EB-21C31C0EE696}"/>
              </a:ext>
            </a:extLst>
          </p:cNvPr>
          <p:cNvGraphicFramePr>
            <a:graphicFrameLocks/>
          </p:cNvGraphicFramePr>
          <p:nvPr>
            <p:extLst>
              <p:ext uri="{D42A27DB-BD31-4B8C-83A1-F6EECF244321}">
                <p14:modId xmlns:p14="http://schemas.microsoft.com/office/powerpoint/2010/main" val="1205059296"/>
              </p:ext>
            </p:extLst>
          </p:nvPr>
        </p:nvGraphicFramePr>
        <p:xfrm>
          <a:off x="1209803" y="997336"/>
          <a:ext cx="9607388" cy="5282094"/>
        </p:xfrm>
        <a:graphic>
          <a:graphicData uri="http://schemas.openxmlformats.org/drawingml/2006/table">
            <a:tbl>
              <a:tblPr firstRow="1" bandRow="1">
                <a:tableStyleId>{5C22544A-7EE6-4342-B048-85BDC9FD1C3A}</a:tableStyleId>
              </a:tblPr>
              <a:tblGrid>
                <a:gridCol w="1616491">
                  <a:extLst>
                    <a:ext uri="{9D8B030D-6E8A-4147-A177-3AD203B41FA5}">
                      <a16:colId xmlns:a16="http://schemas.microsoft.com/office/drawing/2014/main" val="570476699"/>
                    </a:ext>
                  </a:extLst>
                </a:gridCol>
                <a:gridCol w="7990897">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400" b="1" i="0" u="none" strike="noStrike" cap="none" normalizeH="0" baseline="0" dirty="0">
                          <a:ln>
                            <a:noFill/>
                          </a:ln>
                          <a:solidFill>
                            <a:schemeClr val="tx1"/>
                          </a:solidFill>
                          <a:effectLst/>
                          <a:latin typeface="+mj-lt"/>
                          <a:ea typeface="+mn-ea"/>
                          <a:cs typeface="Arial" charset="0"/>
                        </a:rPr>
                        <a:t>Number</a:t>
                      </a:r>
                      <a:endParaRPr lang="sv-SE" sz="1400" b="1" kern="1200" dirty="0">
                        <a:solidFill>
                          <a:schemeClr val="tx1"/>
                        </a:solidFill>
                        <a:effectLst/>
                        <a:latin typeface="+mj-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mj-lt"/>
                          <a:ea typeface="+mn-ea"/>
                          <a:cs typeface="+mn-cs"/>
                        </a:rPr>
                        <a:t>Title</a:t>
                      </a:r>
                      <a:endParaRPr lang="sv-SE" sz="1400" b="1" kern="1200" dirty="0">
                        <a:solidFill>
                          <a:schemeClr val="tx1"/>
                        </a:solidFill>
                        <a:effectLst/>
                        <a:latin typeface="+mj-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l" fontAlgn="t"/>
                      <a:r>
                        <a:rPr lang="en-US" sz="1400" b="0" i="0" u="none" strike="noStrike" dirty="0">
                          <a:solidFill>
                            <a:srgbClr val="000000"/>
                          </a:solidFill>
                          <a:effectLst/>
                          <a:latin typeface="+mj-lt"/>
                        </a:rPr>
                        <a:t>SP-230963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Rel-18 cRs on Intent driven Management Service for Mobile Network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l" fontAlgn="t"/>
                      <a:r>
                        <a:rPr lang="en-US" sz="1400" b="0" i="0" u="none" strike="noStrike">
                          <a:solidFill>
                            <a:srgbClr val="000000"/>
                          </a:solidFill>
                          <a:effectLst/>
                          <a:latin typeface="+mj-lt"/>
                        </a:rPr>
                        <a:t>SP-230964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Rel-16 Crs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66955">
                <a:tc>
                  <a:txBody>
                    <a:bodyPr/>
                    <a:lstStyle/>
                    <a:p>
                      <a:pPr algn="l" fontAlgn="t"/>
                      <a:r>
                        <a:rPr lang="en-US" sz="1400" b="0" i="0" u="none" strike="noStrike">
                          <a:solidFill>
                            <a:srgbClr val="000000"/>
                          </a:solidFill>
                          <a:effectLst/>
                          <a:latin typeface="+mj-lt"/>
                        </a:rPr>
                        <a:t>SP-230965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Rel-17 Crs on Management Aspects of 5G Network Sharing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1885915"/>
                  </a:ext>
                </a:extLst>
              </a:tr>
              <a:tr h="380870">
                <a:tc>
                  <a:txBody>
                    <a:bodyPr/>
                    <a:lstStyle/>
                    <a:p>
                      <a:pPr algn="l" fontAlgn="t"/>
                      <a:r>
                        <a:rPr lang="en-US" sz="1400" b="0" i="0" u="none" strike="noStrike">
                          <a:solidFill>
                            <a:srgbClr val="000000"/>
                          </a:solidFill>
                          <a:effectLst/>
                          <a:latin typeface="+mj-lt"/>
                        </a:rPr>
                        <a:t>SP-230966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Rel-18 Crs on Management Aspects of 5G Network Sharing Phase2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400" b="0" i="0" u="none" strike="noStrike">
                          <a:solidFill>
                            <a:srgbClr val="000000"/>
                          </a:solidFill>
                          <a:effectLst/>
                          <a:latin typeface="+mj-lt"/>
                        </a:rPr>
                        <a:t>SP-230967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Rel-18 Crs on Management Aspects related to NWDAF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400" b="0" i="0" u="none" strike="noStrike">
                          <a:solidFill>
                            <a:srgbClr val="000000"/>
                          </a:solidFill>
                          <a:effectLst/>
                          <a:latin typeface="+mj-lt"/>
                        </a:rPr>
                        <a:t>SP-230968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a:t>
                      </a:r>
                      <a:r>
                        <a:rPr lang="en-US" sz="1400" b="0" i="0" u="none" strike="noStrike" dirty="0" err="1">
                          <a:solidFill>
                            <a:srgbClr val="000000"/>
                          </a:solidFill>
                          <a:effectLst/>
                          <a:latin typeface="+mj-lt"/>
                        </a:rPr>
                        <a:t>Crs</a:t>
                      </a:r>
                      <a:r>
                        <a:rPr lang="en-US" sz="1400" b="0" i="0" u="none" strike="noStrike" dirty="0">
                          <a:solidFill>
                            <a:srgbClr val="000000"/>
                          </a:solidFill>
                          <a:effectLst/>
                          <a:latin typeface="+mj-lt"/>
                        </a:rPr>
                        <a:t> on Management of cloud-native Virtualized Network Functions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17391">
                <a:tc>
                  <a:txBody>
                    <a:bodyPr/>
                    <a:lstStyle/>
                    <a:p>
                      <a:pPr algn="l" fontAlgn="t"/>
                      <a:r>
                        <a:rPr lang="en-US" sz="1400" b="0" i="0" u="none" strike="noStrike" dirty="0">
                          <a:solidFill>
                            <a:srgbClr val="000000"/>
                          </a:solidFill>
                          <a:effectLst/>
                          <a:latin typeface="+mj-lt"/>
                        </a:rPr>
                        <a:t>SP-230970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Rel-15 CRs on Management and orchestration of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lang="en-US" sz="1400" b="0" i="0" u="none" strike="noStrike">
                          <a:solidFill>
                            <a:srgbClr val="000000"/>
                          </a:solidFill>
                          <a:effectLst/>
                          <a:latin typeface="+mj-lt"/>
                        </a:rPr>
                        <a:t>SP-230971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Rel-15 Crs on Provisioning of network slicing for 5G networks and services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lang="en-US" sz="1400" b="0" i="0" u="none" strike="noStrike">
                          <a:solidFill>
                            <a:srgbClr val="000000"/>
                          </a:solidFill>
                          <a:effectLst/>
                          <a:latin typeface="+mj-lt"/>
                        </a:rPr>
                        <a:t>SP-230972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Rel-18 Crs on Management of non-public networks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lang="en-US" sz="1400" b="0" i="0" u="none" strike="noStrike">
                          <a:solidFill>
                            <a:srgbClr val="000000"/>
                          </a:solidFill>
                          <a:effectLst/>
                          <a:latin typeface="+mj-lt"/>
                        </a:rPr>
                        <a:t>SP-230973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a:solidFill>
                            <a:srgbClr val="000000"/>
                          </a:solidFill>
                          <a:effectLst/>
                          <a:latin typeface="+mj-lt"/>
                        </a:rPr>
                        <a:t>Rel-18 Crs on Management Aspects of NTN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lang="en-US" sz="1400" b="0" i="0" u="none" strike="noStrike">
                          <a:solidFill>
                            <a:srgbClr val="000000"/>
                          </a:solidFill>
                          <a:effectLst/>
                          <a:latin typeface="+mj-lt"/>
                        </a:rPr>
                        <a:t>SP-230974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CRs on 5G performance measurements and KPIs phase 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lang="en-US" sz="1400" b="0" i="0" u="none" strike="noStrike">
                          <a:solidFill>
                            <a:srgbClr val="000000"/>
                          </a:solidFill>
                          <a:effectLst/>
                          <a:latin typeface="+mj-lt"/>
                        </a:rPr>
                        <a:t>SP-230975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a:t>
                      </a:r>
                      <a:r>
                        <a:rPr lang="en-US" sz="1400" b="0" i="0" u="none" strike="noStrike" dirty="0" err="1">
                          <a:solidFill>
                            <a:srgbClr val="000000"/>
                          </a:solidFill>
                          <a:effectLst/>
                          <a:latin typeface="+mj-lt"/>
                        </a:rPr>
                        <a:t>Crs</a:t>
                      </a:r>
                      <a:r>
                        <a:rPr lang="en-US" sz="1400" b="0" i="0" u="none" strike="noStrike" dirty="0">
                          <a:solidFill>
                            <a:srgbClr val="000000"/>
                          </a:solidFill>
                          <a:effectLst/>
                          <a:latin typeface="+mj-lt"/>
                        </a:rPr>
                        <a:t> on </a:t>
                      </a:r>
                      <a:br>
                        <a:rPr lang="en-US" sz="1400" b="0" i="0" u="none" strike="noStrike" dirty="0">
                          <a:solidFill>
                            <a:srgbClr val="000000"/>
                          </a:solidFill>
                          <a:effectLst/>
                          <a:latin typeface="+mj-lt"/>
                        </a:rPr>
                      </a:br>
                      <a:r>
                        <a:rPr lang="en-US" sz="1400" b="0" i="0" u="none" strike="noStrike" dirty="0">
                          <a:solidFill>
                            <a:srgbClr val="000000"/>
                          </a:solidFill>
                          <a:effectLst/>
                          <a:latin typeface="+mj-lt"/>
                        </a:rPr>
                        <a:t>Management Aspects of 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r h="317391">
                <a:tc>
                  <a:txBody>
                    <a:bodyPr/>
                    <a:lstStyle/>
                    <a:p>
                      <a:pPr algn="l" fontAlgn="t"/>
                      <a:r>
                        <a:rPr lang="en-US" sz="1400" b="0" i="0" u="none" strike="noStrike" dirty="0">
                          <a:solidFill>
                            <a:srgbClr val="000000"/>
                          </a:solidFill>
                          <a:effectLst/>
                          <a:latin typeface="+mj-lt"/>
                        </a:rPr>
                        <a:t>SP-230937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CRs on Management Aspect of 5GLAN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0713391"/>
                  </a:ext>
                </a:extLst>
              </a:tr>
              <a:tr h="317391">
                <a:tc>
                  <a:txBody>
                    <a:bodyPr/>
                    <a:lstStyle/>
                    <a:p>
                      <a:pPr algn="l" fontAlgn="t"/>
                      <a:r>
                        <a:rPr lang="en-US" sz="1400" b="0" i="0" u="none" strike="noStrike">
                          <a:solidFill>
                            <a:srgbClr val="000000"/>
                          </a:solidFill>
                          <a:effectLst/>
                          <a:latin typeface="+mj-lt"/>
                        </a:rPr>
                        <a:t>SP-230938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400" b="0" i="0" u="none" strike="noStrike" dirty="0">
                          <a:solidFill>
                            <a:srgbClr val="000000"/>
                          </a:solidFill>
                          <a:effectLst/>
                          <a:latin typeface="+mj-lt"/>
                        </a:rPr>
                        <a:t>Rel-18 CRs on Management of Trace/MDT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68573263"/>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8037" y="4561122"/>
            <a:ext cx="4008341" cy="519616"/>
          </a:xfrm>
        </p:spPr>
        <p:txBody>
          <a:bodyPr/>
          <a:lstStyle/>
          <a:p>
            <a:r>
              <a:rPr lang="sv-SE" sz="6000" dirty="0" err="1"/>
              <a:t>Thank</a:t>
            </a:r>
            <a:r>
              <a:rPr lang="sv-SE" sz="6000" dirty="0"/>
              <a:t> </a:t>
            </a:r>
            <a:r>
              <a:rPr lang="sv-SE" sz="6000" dirty="0" err="1"/>
              <a:t>you</a:t>
            </a:r>
            <a:r>
              <a:rPr lang="sv-SE" sz="6000" dirty="0"/>
              <a:t>!</a:t>
            </a:r>
          </a:p>
        </p:txBody>
      </p:sp>
      <p:pic>
        <p:nvPicPr>
          <p:cNvPr id="4" name="Picture 3">
            <a:extLst>
              <a:ext uri="{FF2B5EF4-FFF2-40B4-BE49-F238E27FC236}">
                <a16:creationId xmlns:a16="http://schemas.microsoft.com/office/drawing/2014/main" id="{AC781F2B-AD74-43F1-94BC-C8F794945D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595616" cy="5696712"/>
          </a:xfrm>
          <a:prstGeom prst="rect">
            <a:avLst/>
          </a:prstGeom>
        </p:spPr>
      </p:pic>
    </p:spTree>
    <p:extLst>
      <p:ext uri="{BB962C8B-B14F-4D97-AF65-F5344CB8AC3E}">
        <p14:creationId xmlns:p14="http://schemas.microsoft.com/office/powerpoint/2010/main" val="20406958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688063" y="186296"/>
            <a:ext cx="9102725" cy="964532"/>
          </a:xfrm>
        </p:spPr>
        <p:txBody>
          <a:bodyPr/>
          <a:lstStyle/>
          <a:p>
            <a:r>
              <a:rPr lang="fr-FR" dirty="0"/>
              <a:t>3GPP </a:t>
            </a:r>
            <a:r>
              <a:rPr lang="en-GB" dirty="0"/>
              <a:t>Forge storage of TS code</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157032" y="1240066"/>
            <a:ext cx="9618405" cy="4903950"/>
          </a:xfrm>
        </p:spPr>
        <p:txBody>
          <a:bodyPr/>
          <a:lstStyle/>
          <a:p>
            <a:r>
              <a:rPr lang="en-US" sz="2000" dirty="0">
                <a:latin typeface="Calibri" panose="020F0502020204030204" pitchFamily="34" charset="0"/>
                <a:ea typeface="+mn-ea"/>
                <a:cs typeface="+mn-cs"/>
              </a:rPr>
              <a:t>Background from SA#100: </a:t>
            </a:r>
          </a:p>
          <a:p>
            <a:pPr lvl="1"/>
            <a:r>
              <a:rPr lang="en-US" sz="1500" dirty="0">
                <a:latin typeface="Calibri" panose="020F0502020204030204" pitchFamily="34" charset="0"/>
                <a:ea typeface="+mn-ea"/>
                <a:cs typeface="+mn-cs"/>
              </a:rPr>
              <a:t>SA5 endorsed DP S5-234494 at SA5#149 (update of the first version with added Answers to Questions from SA#99), whose </a:t>
            </a:r>
            <a:r>
              <a:rPr lang="en-US" sz="1500" b="1" dirty="0">
                <a:latin typeface="Calibri" panose="020F0502020204030204" pitchFamily="34" charset="0"/>
                <a:ea typeface="+mn-ea"/>
                <a:cs typeface="+mn-cs"/>
              </a:rPr>
              <a:t>objective is </a:t>
            </a:r>
            <a:r>
              <a:rPr lang="en-GB" sz="1300" b="1" dirty="0">
                <a:effectLst/>
                <a:latin typeface="Arial" panose="020B0604020202020204" pitchFamily="34" charset="0"/>
                <a:ea typeface="SimSun" panose="02010600030101010101" pitchFamily="2" charset="-122"/>
              </a:rPr>
              <a:t>that as an alternative (optionally) 3GPP should allow storing the normative source </a:t>
            </a:r>
            <a:r>
              <a:rPr lang="en-GB" sz="1300" b="1" dirty="0">
                <a:latin typeface="Arial" panose="020B0604020202020204" pitchFamily="34" charset="0"/>
                <a:ea typeface="SimSun" panose="02010600030101010101" pitchFamily="2" charset="-122"/>
              </a:rPr>
              <a:t>code in Forge/Git</a:t>
            </a:r>
            <a:r>
              <a:rPr lang="en-GB" sz="1300" dirty="0">
                <a:latin typeface="Arial" panose="020B0604020202020204" pitchFamily="34" charset="0"/>
                <a:ea typeface="SimSun" panose="02010600030101010101" pitchFamily="2" charset="-122"/>
              </a:rPr>
              <a:t>. </a:t>
            </a:r>
          </a:p>
          <a:p>
            <a:pPr lvl="1"/>
            <a:r>
              <a:rPr lang="en-GB" sz="1300" dirty="0">
                <a:latin typeface="Arial" panose="020B0604020202020204" pitchFamily="34" charset="0"/>
                <a:ea typeface="SimSun" panose="02010600030101010101" pitchFamily="2" charset="-122"/>
              </a:rPr>
              <a:t>This DP was submitted </a:t>
            </a:r>
            <a:r>
              <a:rPr lang="en-US" sz="1400" dirty="0">
                <a:latin typeface="Calibri" panose="020F0502020204030204" pitchFamily="34" charset="0"/>
                <a:ea typeface="+mn-ea"/>
                <a:cs typeface="+mn-cs"/>
              </a:rPr>
              <a:t>to </a:t>
            </a:r>
            <a:r>
              <a:rPr lang="sv" sz="1400" dirty="0">
                <a:latin typeface="Calibri" panose="020F0502020204030204" pitchFamily="34" charset="0"/>
              </a:rPr>
              <a:t>SA#100 </a:t>
            </a:r>
            <a:r>
              <a:rPr lang="en-GB" sz="1300" dirty="0">
                <a:latin typeface="Arial" panose="020B0604020202020204" pitchFamily="34" charset="0"/>
                <a:ea typeface="SimSun" panose="02010600030101010101" pitchFamily="2" charset="-122"/>
              </a:rPr>
              <a:t>in </a:t>
            </a:r>
            <a:r>
              <a:rPr lang="sv" sz="1400" dirty="0">
                <a:latin typeface="Calibri" panose="020F0502020204030204" pitchFamily="34" charset="0"/>
              </a:rPr>
              <a:t>SP-230717 for endorsement, which received many positive comments but could not be endorsed due to </a:t>
            </a:r>
            <a:r>
              <a:rPr lang="sv" sz="1400" b="1" dirty="0">
                <a:latin typeface="Calibri" panose="020F0502020204030204" pitchFamily="34" charset="0"/>
              </a:rPr>
              <a:t>two outstanding issues</a:t>
            </a:r>
            <a:r>
              <a:rPr lang="sv" sz="1400" dirty="0">
                <a:latin typeface="Calibri" panose="020F0502020204030204" pitchFamily="34" charset="0"/>
              </a:rPr>
              <a:t>:</a:t>
            </a:r>
          </a:p>
          <a:p>
            <a:pPr lvl="2"/>
            <a:r>
              <a:rPr lang="sv" sz="1300" dirty="0">
                <a:latin typeface="Calibri" panose="020F0502020204030204" pitchFamily="34" charset="0"/>
              </a:rPr>
              <a:t>1. </a:t>
            </a:r>
            <a:r>
              <a:rPr lang="en-GB" sz="1300" dirty="0">
                <a:latin typeface="Calibri" panose="020F0502020204030204" pitchFamily="34" charset="0"/>
              </a:rPr>
              <a:t>T</a:t>
            </a:r>
            <a:r>
              <a:rPr lang="en-GB" sz="1300" dirty="0">
                <a:effectLst/>
                <a:latin typeface="Calibri" panose="020F0502020204030204" pitchFamily="34" charset="0"/>
                <a:ea typeface="Calibri" panose="020F0502020204030204" pitchFamily="34" charset="0"/>
              </a:rPr>
              <a:t>he location of Forge (currently forge.3gpp.org) cannot be assumed to be fixed and if it moves again, then all link references to it will be lost.</a:t>
            </a:r>
          </a:p>
          <a:p>
            <a:pPr lvl="2"/>
            <a:r>
              <a:rPr lang="en-GB" sz="1300" dirty="0">
                <a:latin typeface="Calibri" panose="020F0502020204030204" pitchFamily="34" charset="0"/>
              </a:rPr>
              <a:t>2. To check if there are any remaining legal issues.</a:t>
            </a:r>
            <a:endParaRPr lang="sv" sz="1300" dirty="0">
              <a:latin typeface="Calibri" panose="020F0502020204030204" pitchFamily="34" charset="0"/>
            </a:endParaRPr>
          </a:p>
          <a:p>
            <a:pPr lvl="1"/>
            <a:r>
              <a:rPr lang="sv" sz="1400" dirty="0">
                <a:latin typeface="Calibri" panose="020F0502020204030204" pitchFamily="34" charset="0"/>
              </a:rPr>
              <a:t>SA5 was asked to come back to SA#101 with an updated version of the DP addressing the outstanding issues as well as a proposal for a related CR on the 3GPP Working Methods in 21.900.</a:t>
            </a:r>
          </a:p>
          <a:p>
            <a:r>
              <a:rPr lang="sv" sz="1800" dirty="0">
                <a:latin typeface="Calibri" panose="020F0502020204030204" pitchFamily="34" charset="0"/>
                <a:ea typeface="SimSun" panose="02010600030101010101" pitchFamily="2" charset="-122"/>
              </a:rPr>
              <a:t>Input to SA#101</a:t>
            </a:r>
          </a:p>
          <a:p>
            <a:pPr lvl="1"/>
            <a:r>
              <a:rPr lang="sv" sz="1300" dirty="0">
                <a:latin typeface="Calibri" panose="020F0502020204030204" pitchFamily="34" charset="0"/>
                <a:ea typeface="SimSun" panose="02010600030101010101" pitchFamily="2" charset="-122"/>
              </a:rPr>
              <a:t>At SA5#150 (August), SA5 endorsed an update of the DP addressing issue 1 above, as well as the related CR proposal on 21.900 in a DraftCR form, </a:t>
            </a:r>
            <a:r>
              <a:rPr lang="sv" sz="1300" b="1" dirty="0">
                <a:latin typeface="Calibri" panose="020F0502020204030204" pitchFamily="34" charset="0"/>
                <a:ea typeface="SimSun" panose="02010600030101010101" pitchFamily="2" charset="-122"/>
              </a:rPr>
              <a:t>submitted to SA#101 in the LS SP-230800</a:t>
            </a:r>
            <a:r>
              <a:rPr lang="en-GB" sz="1300" dirty="0">
                <a:latin typeface="Calibri" panose="020F0502020204030204" pitchFamily="34" charset="0"/>
                <a:ea typeface="SimSun" panose="02010600030101010101" pitchFamily="2" charset="-122"/>
              </a:rPr>
              <a:t>. The issue 1 above is addressed by a new proposal that “A change marked backup-copy of the proposed changes shall be added to every CR”. Issue 2 is not addressed explicitly in the DP or CR, but SA5 has not been able to identify any legal issues and MCC or ETSI legal staff was not available to check this; therefore we ask SA to confirm, possibly by help of MCC or ETSI legal, if there are any remaining legal issues.</a:t>
            </a:r>
            <a:endParaRPr lang="sv" sz="1300" dirty="0">
              <a:latin typeface="Calibri" panose="020F0502020204030204" pitchFamily="34" charset="0"/>
              <a:ea typeface="SimSun" panose="02010600030101010101" pitchFamily="2" charset="-122"/>
            </a:endParaRPr>
          </a:p>
          <a:p>
            <a:pPr lvl="1"/>
            <a:r>
              <a:rPr lang="sv" sz="1300" dirty="0">
                <a:latin typeface="Calibri" panose="020F0502020204030204" pitchFamily="34" charset="0"/>
                <a:ea typeface="SimSun" panose="02010600030101010101" pitchFamily="2" charset="-122"/>
              </a:rPr>
              <a:t>In addition to the LS to SA in S5-</a:t>
            </a:r>
            <a:r>
              <a:rPr lang="en-GB" sz="1300" dirty="0">
                <a:latin typeface="Calibri" panose="020F0502020204030204" pitchFamily="34" charset="0"/>
                <a:ea typeface="SimSun" panose="02010600030101010101" pitchFamily="2" charset="-122"/>
              </a:rPr>
              <a:t>235769, </a:t>
            </a:r>
            <a:r>
              <a:rPr lang="en-GB" sz="1300" b="1" dirty="0">
                <a:latin typeface="Calibri" panose="020F0502020204030204" pitchFamily="34" charset="0"/>
                <a:ea typeface="SimSun" panose="02010600030101010101" pitchFamily="2" charset="-122"/>
              </a:rPr>
              <a:t>SA5 also sent an LS to CT4 (cc CT, SA in </a:t>
            </a:r>
            <a:r>
              <a:rPr lang="sv" sz="1300" b="1" dirty="0">
                <a:latin typeface="Calibri" panose="020F0502020204030204" pitchFamily="34" charset="0"/>
                <a:ea typeface="SimSun" panose="02010600030101010101" pitchFamily="2" charset="-122"/>
              </a:rPr>
              <a:t>SP-230802</a:t>
            </a:r>
            <a:r>
              <a:rPr lang="en-GB" sz="1300" b="1" dirty="0">
                <a:latin typeface="Calibri" panose="020F0502020204030204" pitchFamily="34" charset="0"/>
                <a:ea typeface="SimSun" panose="02010600030101010101" pitchFamily="2" charset="-122"/>
              </a:rPr>
              <a:t>) </a:t>
            </a:r>
            <a:r>
              <a:rPr lang="en-GB" sz="1300" dirty="0">
                <a:latin typeface="Calibri" panose="020F0502020204030204" pitchFamily="34" charset="0"/>
                <a:ea typeface="SimSun" panose="02010600030101010101" pitchFamily="2" charset="-122"/>
              </a:rPr>
              <a:t>with a related (Draft)CR proposal on 29.501 for the OpenAPI guidelines.</a:t>
            </a:r>
            <a:endParaRPr lang="sv" sz="1300" dirty="0">
              <a:latin typeface="Calibri" panose="020F0502020204030204" pitchFamily="34" charset="0"/>
              <a:ea typeface="SimSun" panose="02010600030101010101" pitchFamily="2" charset="-122"/>
            </a:endParaRPr>
          </a:p>
        </p:txBody>
      </p:sp>
    </p:spTree>
    <p:extLst>
      <p:ext uri="{BB962C8B-B14F-4D97-AF65-F5344CB8AC3E}">
        <p14:creationId xmlns:p14="http://schemas.microsoft.com/office/powerpoint/2010/main" val="398833120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SA5 Rel-19 capacity summary </a:t>
            </a:r>
            <a:br>
              <a:rPr lang="en-GB" altLang="en-US" dirty="0"/>
            </a:br>
            <a:r>
              <a:rPr lang="en-GB" altLang="en-US" sz="3200" dirty="0"/>
              <a:t>(from SWS-230086, unchanged)</a:t>
            </a:r>
            <a:r>
              <a:rPr lang="en-GB" altLang="en-US" dirty="0"/>
              <a:t>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652463" y="1576614"/>
            <a:ext cx="11183938" cy="4830763"/>
          </a:xfrm>
        </p:spPr>
        <p:txBody>
          <a:bodyPr/>
          <a:lstStyle/>
          <a:p>
            <a:r>
              <a:rPr lang="en-US" sz="2400" dirty="0"/>
              <a:t>SA5 capacity (based on SWS-230071):</a:t>
            </a:r>
          </a:p>
          <a:p>
            <a:pPr lvl="1"/>
            <a:r>
              <a:rPr lang="en-US" sz="2000" dirty="0"/>
              <a:t>Max </a:t>
            </a:r>
            <a:r>
              <a:rPr lang="en-US" altLang="en-US" sz="2000" dirty="0"/>
              <a:t>TUs: 120 (OAM) / 60 (Charging)</a:t>
            </a:r>
          </a:p>
          <a:p>
            <a:pPr lvl="2"/>
            <a:r>
              <a:rPr lang="en-US" altLang="en-US" sz="1600" dirty="0"/>
              <a:t>Additional buffer TUs: not defined</a:t>
            </a:r>
          </a:p>
          <a:p>
            <a:pPr lvl="1"/>
            <a:r>
              <a:rPr lang="en-US" altLang="en-US" sz="2000" dirty="0"/>
              <a:t>Max number of SIs/WIs: 20 (OAM) / 12 (Charging)</a:t>
            </a:r>
          </a:p>
          <a:p>
            <a:pPr lvl="2"/>
            <a:r>
              <a:rPr lang="en-US" altLang="en-US" sz="1600" dirty="0"/>
              <a:t>Note: one feature made up of SI+WI is counted as one item</a:t>
            </a:r>
          </a:p>
          <a:p>
            <a:pPr lvl="1"/>
            <a:r>
              <a:rPr lang="en-US" altLang="en-US" sz="2000" dirty="0"/>
              <a:t>Max TUs per Feature: not defined</a:t>
            </a:r>
          </a:p>
          <a:p>
            <a:r>
              <a:rPr lang="en-US" altLang="en-US" sz="2400" dirty="0"/>
              <a:t>Assumptions</a:t>
            </a:r>
          </a:p>
          <a:p>
            <a:pPr lvl="1"/>
            <a:r>
              <a:rPr lang="en-US" altLang="en-US" sz="2000" dirty="0"/>
              <a:t>Start: Jan 2024, End: Sept 2025 (21 months)</a:t>
            </a:r>
          </a:p>
          <a:p>
            <a:pPr lvl="1"/>
            <a:r>
              <a:rPr lang="en-US" altLang="en-US" sz="2000" dirty="0"/>
              <a:t>Number of meetings: 10</a:t>
            </a:r>
          </a:p>
          <a:p>
            <a:pPr lvl="1"/>
            <a:r>
              <a:rPr lang="en-US" altLang="en-US" sz="2000" dirty="0"/>
              <a:t>Expected total TUs per meeting (for all releases): 18 (OAM) / 8 (Charging)</a:t>
            </a:r>
          </a:p>
          <a:p>
            <a:pPr lvl="1"/>
            <a:r>
              <a:rPr lang="en-US" altLang="en-US" sz="2000" dirty="0"/>
              <a:t>Total TUs (for all releases): 180 (OAM) / 80 (Charging)</a:t>
            </a:r>
          </a:p>
          <a:p>
            <a:pPr lvl="1"/>
            <a:r>
              <a:rPr lang="en-US" altLang="en-US" sz="2000" dirty="0"/>
              <a:t>TUs for maintenance of past releases: 60 (OAM) / 20 (Charging)</a:t>
            </a:r>
          </a:p>
        </p:txBody>
      </p:sp>
    </p:spTree>
    <p:extLst>
      <p:ext uri="{BB962C8B-B14F-4D97-AF65-F5344CB8AC3E}">
        <p14:creationId xmlns:p14="http://schemas.microsoft.com/office/powerpoint/2010/main" val="4116999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1E401-650A-02F7-A91B-BCE59EBCD3CB}"/>
              </a:ext>
            </a:extLst>
          </p:cNvPr>
          <p:cNvSpPr>
            <a:spLocks noGrp="1"/>
          </p:cNvSpPr>
          <p:nvPr>
            <p:ph type="title"/>
          </p:nvPr>
        </p:nvSpPr>
        <p:spPr>
          <a:xfrm>
            <a:off x="652463" y="228600"/>
            <a:ext cx="8956901" cy="996043"/>
          </a:xfrm>
        </p:spPr>
        <p:txBody>
          <a:bodyPr/>
          <a:lstStyle/>
          <a:p>
            <a:r>
              <a:rPr lang="en-US" sz="4000" dirty="0">
                <a:effectLst/>
                <a:ea typeface="SimSun" panose="02010600030101010101" pitchFamily="2" charset="-122"/>
              </a:rPr>
              <a:t>Overview of latest endorsed Rel-19 potential work areas in SA5</a:t>
            </a:r>
            <a:endParaRPr lang="en-SE" sz="4000" dirty="0"/>
          </a:p>
        </p:txBody>
      </p:sp>
      <p:sp>
        <p:nvSpPr>
          <p:cNvPr id="6" name="Rectangle 2">
            <a:extLst>
              <a:ext uri="{FF2B5EF4-FFF2-40B4-BE49-F238E27FC236}">
                <a16:creationId xmlns:a16="http://schemas.microsoft.com/office/drawing/2014/main" id="{64B9295A-94FF-D68C-0B6C-F20B12386C6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E"/>
          </a:p>
        </p:txBody>
      </p:sp>
      <p:pic>
        <p:nvPicPr>
          <p:cNvPr id="1025" name="Picture 1">
            <a:extLst>
              <a:ext uri="{FF2B5EF4-FFF2-40B4-BE49-F238E27FC236}">
                <a16:creationId xmlns:a16="http://schemas.microsoft.com/office/drawing/2014/main" id="{EFD0E81C-8553-CBCD-6056-925B4C987F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913" y="1445079"/>
            <a:ext cx="8785451" cy="3903184"/>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9EB4ECCF-BFF6-34F2-BA00-78E67AE64EDD}"/>
              </a:ext>
            </a:extLst>
          </p:cNvPr>
          <p:cNvSpPr>
            <a:spLocks noGrp="1"/>
          </p:cNvSpPr>
          <p:nvPr>
            <p:ph idx="1"/>
          </p:nvPr>
        </p:nvSpPr>
        <p:spPr>
          <a:xfrm>
            <a:off x="273955" y="5332590"/>
            <a:ext cx="11482615" cy="888320"/>
          </a:xfrm>
        </p:spPr>
        <p:txBody>
          <a:bodyPr/>
          <a:lstStyle/>
          <a:p>
            <a:r>
              <a:rPr lang="en-US" altLang="en-US" sz="2000" dirty="0"/>
              <a:t>For OAM, topic moderators </a:t>
            </a:r>
            <a:r>
              <a:rPr lang="en-US" sz="2000" b="0" i="0" dirty="0">
                <a:solidFill>
                  <a:srgbClr val="374151"/>
                </a:solidFill>
                <a:effectLst/>
                <a:latin typeface="Söhne"/>
              </a:rPr>
              <a:t>have been assigned to lead technical discussions on each of the 20 SI/WI and discussions are being started as we speak</a:t>
            </a:r>
            <a:r>
              <a:rPr lang="en-US" sz="2000" b="0" i="0">
                <a:solidFill>
                  <a:srgbClr val="374151"/>
                </a:solidFill>
                <a:effectLst/>
                <a:latin typeface="Söhne"/>
              </a:rPr>
              <a:t>, using the NWM tool.</a:t>
            </a:r>
            <a:endParaRPr lang="en-US" sz="2000" b="0" i="0" dirty="0">
              <a:solidFill>
                <a:srgbClr val="374151"/>
              </a:solidFill>
              <a:effectLst/>
              <a:latin typeface="Söhne"/>
            </a:endParaRPr>
          </a:p>
          <a:p>
            <a:r>
              <a:rPr lang="en-US" altLang="en-US" sz="2000" dirty="0">
                <a:solidFill>
                  <a:srgbClr val="374151"/>
                </a:solidFill>
                <a:latin typeface="Söhne"/>
              </a:rPr>
              <a:t>For Charging, </a:t>
            </a:r>
            <a:r>
              <a:rPr lang="en-US" altLang="en-US" sz="2000" dirty="0"/>
              <a:t>topic moderators </a:t>
            </a:r>
            <a:r>
              <a:rPr lang="en-US" altLang="en-US" sz="2000" dirty="0">
                <a:solidFill>
                  <a:srgbClr val="374151"/>
                </a:solidFill>
                <a:latin typeface="Söhne"/>
              </a:rPr>
              <a:t>for</a:t>
            </a:r>
            <a:r>
              <a:rPr lang="en-US" sz="2000" b="0" i="0" dirty="0">
                <a:solidFill>
                  <a:srgbClr val="374151"/>
                </a:solidFill>
                <a:effectLst/>
                <a:latin typeface="Söhne"/>
              </a:rPr>
              <a:t> each of the 10 SI/WI </a:t>
            </a:r>
            <a:r>
              <a:rPr lang="en-US" altLang="en-US" sz="2000" dirty="0"/>
              <a:t>are being </a:t>
            </a:r>
            <a:r>
              <a:rPr lang="en-US" sz="2000" b="0" i="0" dirty="0">
                <a:solidFill>
                  <a:srgbClr val="374151"/>
                </a:solidFill>
                <a:effectLst/>
                <a:latin typeface="Söhne"/>
              </a:rPr>
              <a:t>assigned.</a:t>
            </a:r>
            <a:r>
              <a:rPr lang="en-US" altLang="en-US" sz="2000" dirty="0"/>
              <a:t> </a:t>
            </a:r>
          </a:p>
        </p:txBody>
      </p:sp>
    </p:spTree>
    <p:extLst>
      <p:ext uri="{BB962C8B-B14F-4D97-AF65-F5344CB8AC3E}">
        <p14:creationId xmlns:p14="http://schemas.microsoft.com/office/powerpoint/2010/main" val="392001813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RAN4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800" b="1"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Release 18</a:t>
            </a:r>
            <a:endParaRPr kumimoji="0" lang="en-GB" altLang="en-US" sz="1600" b="1"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Note</a:t>
            </a:r>
            <a:r>
              <a:rPr kumimoji="0" lang="en-GB" altLang="en-US" sz="5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TSG#94-e</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TSG#95-e</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TSG#96</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TSG#97-e</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TSG#98</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TSG#99</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TSG#100</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TSG#101</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TSG#102</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TSG#103</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TSG#104</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TSG#105</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 </a:t>
            </a:r>
            <a:r>
              <a:rPr kumimoji="0" lang="fr-FR"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RAN Content </a:t>
            </a:r>
            <a:r>
              <a:rPr kumimoji="0" lang="fr-FR" altLang="en-US" sz="900" b="0" i="0" u="none" strike="noStrike" kern="1200" cap="none" spc="0" normalizeH="0" baseline="0" noProof="0" dirty="0" err="1">
                <a:ln>
                  <a:noFill/>
                </a:ln>
                <a:solidFill>
                  <a:prstClr val="black"/>
                </a:solidFill>
                <a:effectLst/>
                <a:uLnTx/>
                <a:uFillTx/>
                <a:latin typeface="Montserrat" panose="00000500000000000000" pitchFamily="50" charset="0"/>
                <a:ea typeface="+mn-ea"/>
                <a:cs typeface="Arial" panose="020B0604020202020204" pitchFamily="34" charset="0"/>
              </a:rPr>
              <a:t>def</a:t>
            </a:r>
            <a:r>
              <a:rPr kumimoji="0" lang="fr-FR"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 </a:t>
            </a: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Completion</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956684" y="5106072"/>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8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5485322" y="1392909"/>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ASN.1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Calibri"/>
                <a:ea typeface="+mj-ea"/>
                <a:cs typeface="+mj-cs"/>
              </a:rPr>
              <a:t>Release 18 timeline– figure with SA5 OAM</a:t>
            </a:r>
            <a:endParaRPr kumimoji="0" lang="en-US" sz="3200" b="0" i="0" u="none" strike="noStrike" kern="1200" cap="none" spc="0" normalizeH="0" baseline="0" noProof="0" dirty="0">
              <a:ln>
                <a:noFill/>
              </a:ln>
              <a:solidFill>
                <a:srgbClr val="FF0000"/>
              </a:solidFill>
              <a:effectLst/>
              <a:uLnTx/>
              <a:uFillTx/>
              <a:latin typeface="Calibri"/>
              <a:ea typeface="+mj-ea"/>
              <a:cs typeface="+mj-cs"/>
            </a:endParaRPr>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and stage 3 work (OAM/CN related),</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and stage 3 work (RAN related)</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rPr>
              <a:t>SA5 OAM Rel-18 Timeline </a:t>
            </a:r>
            <a:endParaRPr kumimoji="0" lang="zh-CN" altLang="en-US"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1" name="矩形 51">
            <a:extLst>
              <a:ext uri="{FF2B5EF4-FFF2-40B4-BE49-F238E27FC236}">
                <a16:creationId xmlns:a16="http://schemas.microsoft.com/office/drawing/2014/main" id="{EEBED6A4-ADB6-48C0-B6C9-FBE75AC8E6DC}"/>
              </a:ext>
            </a:extLst>
          </p:cNvPr>
          <p:cNvSpPr/>
          <p:nvPr/>
        </p:nvSpPr>
        <p:spPr>
          <a:xfrm>
            <a:off x="246994" y="5990550"/>
            <a:ext cx="2133918" cy="307777"/>
          </a:xfrm>
          <a:prstGeom prst="rect">
            <a:avLst/>
          </a:prstGeom>
          <a:solidFill>
            <a:srgbClr val="00B0F0"/>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Ref: S5-232763 updated</a:t>
            </a:r>
            <a:endParaRPr kumimoji="0" lang="en-US" sz="14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9">
            <a:extLst>
              <a:ext uri="{FF2B5EF4-FFF2-40B4-BE49-F238E27FC236}">
                <a16:creationId xmlns:a16="http://schemas.microsoft.com/office/drawing/2014/main" id="{0721111E-BCDB-49E5-BB90-2751614F29C4}"/>
              </a:ext>
            </a:extLst>
          </p:cNvPr>
          <p:cNvCxnSpPr>
            <a:cxnSpLocks/>
          </p:cNvCxnSpPr>
          <p:nvPr/>
        </p:nvCxnSpPr>
        <p:spPr bwMode="auto">
          <a:xfrm>
            <a:off x="312999" y="774831"/>
            <a:ext cx="8666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C93C2B73-F280-45C6-BF9B-B622F9DA0506}"/>
              </a:ext>
            </a:extLst>
          </p:cNvPr>
          <p:cNvCxnSpPr>
            <a:cxnSpLocks noChangeShapeType="1"/>
          </p:cNvCxnSpPr>
          <p:nvPr/>
        </p:nvCxnSpPr>
        <p:spPr bwMode="auto">
          <a:xfrm>
            <a:off x="7804412" y="1210793"/>
            <a:ext cx="0" cy="4476211"/>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F6D99CF8-250F-40AA-8D35-EEB43F1D9405}"/>
              </a:ext>
            </a:extLst>
          </p:cNvPr>
          <p:cNvCxnSpPr>
            <a:cxnSpLocks noChangeShapeType="1"/>
          </p:cNvCxnSpPr>
          <p:nvPr/>
        </p:nvCxnSpPr>
        <p:spPr bwMode="auto">
          <a:xfrm flipH="1">
            <a:off x="5081055" y="1171105"/>
            <a:ext cx="3969" cy="4515899"/>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AC4D0791-E582-4CE1-A349-2D7382D7BA39}"/>
              </a:ext>
            </a:extLst>
          </p:cNvPr>
          <p:cNvCxnSpPr>
            <a:cxnSpLocks noChangeShapeType="1"/>
          </p:cNvCxnSpPr>
          <p:nvPr/>
        </p:nvCxnSpPr>
        <p:spPr bwMode="auto">
          <a:xfrm>
            <a:off x="2356112" y="1172693"/>
            <a:ext cx="0" cy="466898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A98D9C69-92B3-48F7-B7B5-DFBD193F2E3F}"/>
              </a:ext>
            </a:extLst>
          </p:cNvPr>
          <p:cNvSpPr txBox="1">
            <a:spLocks noChangeArrowheads="1"/>
          </p:cNvSpPr>
          <p:nvPr/>
        </p:nvSpPr>
        <p:spPr bwMode="auto">
          <a:xfrm>
            <a:off x="1490924"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TSG#101</a:t>
            </a:r>
          </a:p>
        </p:txBody>
      </p:sp>
      <p:cxnSp>
        <p:nvCxnSpPr>
          <p:cNvPr id="9" name="Straight Connector 115">
            <a:extLst>
              <a:ext uri="{FF2B5EF4-FFF2-40B4-BE49-F238E27FC236}">
                <a16:creationId xmlns:a16="http://schemas.microsoft.com/office/drawing/2014/main" id="{8A632F0C-8EE3-4721-9435-2F646F2FDA57}"/>
              </a:ext>
            </a:extLst>
          </p:cNvPr>
          <p:cNvCxnSpPr>
            <a:cxnSpLocks noChangeShapeType="1"/>
          </p:cNvCxnSpPr>
          <p:nvPr/>
        </p:nvCxnSpPr>
        <p:spPr bwMode="auto">
          <a:xfrm>
            <a:off x="3029212" y="1210793"/>
            <a:ext cx="9525" cy="4476211"/>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86670FBD-6A52-4A66-8095-50A72D0F6A7C}"/>
              </a:ext>
            </a:extLst>
          </p:cNvPr>
          <p:cNvCxnSpPr>
            <a:cxnSpLocks noChangeShapeType="1"/>
          </p:cNvCxnSpPr>
          <p:nvPr/>
        </p:nvCxnSpPr>
        <p:spPr bwMode="auto">
          <a:xfrm>
            <a:off x="606687" y="123460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CDEE3A7E-EC2A-4FE4-8BAB-63E504405EA1}"/>
              </a:ext>
            </a:extLst>
          </p:cNvPr>
          <p:cNvCxnSpPr>
            <a:cxnSpLocks noChangeShapeType="1"/>
            <a:endCxn id="19" idx="2"/>
          </p:cNvCxnSpPr>
          <p:nvPr/>
        </p:nvCxnSpPr>
        <p:spPr bwMode="auto">
          <a:xfrm flipH="1">
            <a:off x="1676267" y="1450395"/>
            <a:ext cx="2236" cy="4476211"/>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4BDF95-116C-4551-92B4-92E0A98CD6F1}"/>
              </a:ext>
            </a:extLst>
          </p:cNvPr>
          <p:cNvCxnSpPr>
            <a:cxnSpLocks noChangeShapeType="1"/>
          </p:cNvCxnSpPr>
          <p:nvPr/>
        </p:nvCxnSpPr>
        <p:spPr bwMode="auto">
          <a:xfrm>
            <a:off x="8382262" y="1210793"/>
            <a:ext cx="0" cy="4476211"/>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4DC2D321-EF6C-4552-96A4-EFAD25C79AC2}"/>
              </a:ext>
            </a:extLst>
          </p:cNvPr>
          <p:cNvCxnSpPr>
            <a:cxnSpLocks noChangeShapeType="1"/>
          </p:cNvCxnSpPr>
          <p:nvPr/>
        </p:nvCxnSpPr>
        <p:spPr bwMode="auto">
          <a:xfrm flipH="1">
            <a:off x="7135280" y="1210793"/>
            <a:ext cx="3969" cy="4476211"/>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B4BFA980-C622-46A3-B23F-C09C47E6881D}"/>
              </a:ext>
            </a:extLst>
          </p:cNvPr>
          <p:cNvCxnSpPr>
            <a:cxnSpLocks noChangeShapeType="1"/>
          </p:cNvCxnSpPr>
          <p:nvPr/>
        </p:nvCxnSpPr>
        <p:spPr bwMode="auto">
          <a:xfrm flipH="1">
            <a:off x="5736693" y="1210793"/>
            <a:ext cx="10319" cy="4476211"/>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C273D0FB-8448-4BD9-AE6F-F6BED57FFC5E}"/>
              </a:ext>
            </a:extLst>
          </p:cNvPr>
          <p:cNvCxnSpPr>
            <a:cxnSpLocks noChangeShapeType="1"/>
          </p:cNvCxnSpPr>
          <p:nvPr/>
        </p:nvCxnSpPr>
        <p:spPr bwMode="auto">
          <a:xfrm flipH="1">
            <a:off x="6434399" y="1210793"/>
            <a:ext cx="9525" cy="4476211"/>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6EA00536-6C4E-45B2-AB5B-4F4EFB23EE1E}"/>
              </a:ext>
            </a:extLst>
          </p:cNvPr>
          <p:cNvCxnSpPr>
            <a:cxnSpLocks noChangeShapeType="1"/>
          </p:cNvCxnSpPr>
          <p:nvPr/>
        </p:nvCxnSpPr>
        <p:spPr bwMode="auto">
          <a:xfrm flipH="1">
            <a:off x="4485743" y="1210793"/>
            <a:ext cx="3969" cy="4476211"/>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925DFCB8-9C29-4E8E-B58F-C4A3C7125806}"/>
              </a:ext>
            </a:extLst>
          </p:cNvPr>
          <p:cNvCxnSpPr>
            <a:cxnSpLocks noChangeShapeType="1"/>
          </p:cNvCxnSpPr>
          <p:nvPr/>
        </p:nvCxnSpPr>
        <p:spPr bwMode="auto">
          <a:xfrm>
            <a:off x="3724537" y="1210793"/>
            <a:ext cx="0" cy="4476211"/>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F7B47089-62EE-4473-9AA8-50D59FF8A266}"/>
              </a:ext>
            </a:extLst>
          </p:cNvPr>
          <p:cNvCxnSpPr>
            <a:cxnSpLocks noChangeShapeType="1"/>
          </p:cNvCxnSpPr>
          <p:nvPr/>
        </p:nvCxnSpPr>
        <p:spPr bwMode="auto">
          <a:xfrm>
            <a:off x="8915662" y="1213968"/>
            <a:ext cx="3174" cy="4473036"/>
          </a:xfrm>
          <a:prstGeom prst="line">
            <a:avLst/>
          </a:prstGeom>
          <a:noFill/>
          <a:ln w="9525" algn="ctr">
            <a:solidFill>
              <a:schemeClr val="accent3"/>
            </a:solidFill>
            <a:prstDash val="dash"/>
            <a:round/>
            <a:headEnd/>
            <a:tailEnd/>
          </a:ln>
        </p:spPr>
      </p:cxnSp>
      <p:sp>
        <p:nvSpPr>
          <p:cNvPr id="19" name="TextBox 1">
            <a:extLst>
              <a:ext uri="{FF2B5EF4-FFF2-40B4-BE49-F238E27FC236}">
                <a16:creationId xmlns:a16="http://schemas.microsoft.com/office/drawing/2014/main" id="{E0DB00DF-8150-423F-8277-60AAC6F9CE06}"/>
              </a:ext>
            </a:extLst>
          </p:cNvPr>
          <p:cNvSpPr txBox="1">
            <a:spLocks noChangeArrowheads="1"/>
          </p:cNvSpPr>
          <p:nvPr/>
        </p:nvSpPr>
        <p:spPr bwMode="auto">
          <a:xfrm>
            <a:off x="994435" y="5756743"/>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Note</a:t>
            </a:r>
            <a:r>
              <a:rPr kumimoji="0" lang="en-GB" altLang="en-US" sz="5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 All starting dates are indicative</a:t>
            </a:r>
          </a:p>
        </p:txBody>
      </p:sp>
      <p:sp>
        <p:nvSpPr>
          <p:cNvPr id="20" name="TextBox 86">
            <a:extLst>
              <a:ext uri="{FF2B5EF4-FFF2-40B4-BE49-F238E27FC236}">
                <a16:creationId xmlns:a16="http://schemas.microsoft.com/office/drawing/2014/main" id="{21351EB1-79C4-4FA8-A028-4725E425C4D6}"/>
              </a:ext>
            </a:extLst>
          </p:cNvPr>
          <p:cNvSpPr txBox="1">
            <a:spLocks noChangeArrowheads="1"/>
          </p:cNvSpPr>
          <p:nvPr/>
        </p:nvSpPr>
        <p:spPr bwMode="auto">
          <a:xfrm>
            <a:off x="2038612" y="872655"/>
            <a:ext cx="5635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TSG#102</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1" name="TextBox 86">
            <a:extLst>
              <a:ext uri="{FF2B5EF4-FFF2-40B4-BE49-F238E27FC236}">
                <a16:creationId xmlns:a16="http://schemas.microsoft.com/office/drawing/2014/main" id="{487BB1E9-F16B-4E8D-B2C3-89D2E1E576D3}"/>
              </a:ext>
            </a:extLst>
          </p:cNvPr>
          <p:cNvSpPr txBox="1">
            <a:spLocks noChangeArrowheads="1"/>
          </p:cNvSpPr>
          <p:nvPr/>
        </p:nvSpPr>
        <p:spPr bwMode="auto">
          <a:xfrm>
            <a:off x="2711712"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TSG#103</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2" name="TextBox 86">
            <a:extLst>
              <a:ext uri="{FF2B5EF4-FFF2-40B4-BE49-F238E27FC236}">
                <a16:creationId xmlns:a16="http://schemas.microsoft.com/office/drawing/2014/main" id="{F37180E3-93F5-42A3-81FE-FD725382299A}"/>
              </a:ext>
            </a:extLst>
          </p:cNvPr>
          <p:cNvSpPr txBox="1">
            <a:spLocks noChangeArrowheads="1"/>
          </p:cNvSpPr>
          <p:nvPr/>
        </p:nvSpPr>
        <p:spPr bwMode="auto">
          <a:xfrm>
            <a:off x="3427674"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TSG#104</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3" name="TextBox 86">
            <a:extLst>
              <a:ext uri="{FF2B5EF4-FFF2-40B4-BE49-F238E27FC236}">
                <a16:creationId xmlns:a16="http://schemas.microsoft.com/office/drawing/2014/main" id="{7E57336F-3A37-4C92-A47A-BFA5B8D42B08}"/>
              </a:ext>
            </a:extLst>
          </p:cNvPr>
          <p:cNvSpPr txBox="1">
            <a:spLocks noChangeArrowheads="1"/>
          </p:cNvSpPr>
          <p:nvPr/>
        </p:nvSpPr>
        <p:spPr bwMode="auto">
          <a:xfrm>
            <a:off x="4207137"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TSG#105</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4" name="TextBox 86">
            <a:extLst>
              <a:ext uri="{FF2B5EF4-FFF2-40B4-BE49-F238E27FC236}">
                <a16:creationId xmlns:a16="http://schemas.microsoft.com/office/drawing/2014/main" id="{6CFEFA66-DB5E-4A8E-83F9-4C1B73FA5153}"/>
              </a:ext>
            </a:extLst>
          </p:cNvPr>
          <p:cNvSpPr txBox="1">
            <a:spLocks noChangeArrowheads="1"/>
          </p:cNvSpPr>
          <p:nvPr/>
        </p:nvSpPr>
        <p:spPr bwMode="auto">
          <a:xfrm>
            <a:off x="4778637"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TSG#106</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5" name="TextBox 86">
            <a:extLst>
              <a:ext uri="{FF2B5EF4-FFF2-40B4-BE49-F238E27FC236}">
                <a16:creationId xmlns:a16="http://schemas.microsoft.com/office/drawing/2014/main" id="{D5A62833-B2C8-41DF-B462-A88C6BBCCF3D}"/>
              </a:ext>
            </a:extLst>
          </p:cNvPr>
          <p:cNvSpPr txBox="1">
            <a:spLocks noChangeArrowheads="1"/>
          </p:cNvSpPr>
          <p:nvPr/>
        </p:nvSpPr>
        <p:spPr bwMode="auto">
          <a:xfrm>
            <a:off x="5453324" y="872655"/>
            <a:ext cx="566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TSG#107</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6" name="TextBox 86">
            <a:extLst>
              <a:ext uri="{FF2B5EF4-FFF2-40B4-BE49-F238E27FC236}">
                <a16:creationId xmlns:a16="http://schemas.microsoft.com/office/drawing/2014/main" id="{13BE53D2-A92A-48BA-8485-0CB235FCF92C}"/>
              </a:ext>
            </a:extLst>
          </p:cNvPr>
          <p:cNvSpPr txBox="1">
            <a:spLocks noChangeArrowheads="1"/>
          </p:cNvSpPr>
          <p:nvPr/>
        </p:nvSpPr>
        <p:spPr bwMode="auto">
          <a:xfrm>
            <a:off x="6110549"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TSG#108</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7" name="TextBox 86">
            <a:extLst>
              <a:ext uri="{FF2B5EF4-FFF2-40B4-BE49-F238E27FC236}">
                <a16:creationId xmlns:a16="http://schemas.microsoft.com/office/drawing/2014/main" id="{678851CE-FD45-492E-A28F-C5339EB68599}"/>
              </a:ext>
            </a:extLst>
          </p:cNvPr>
          <p:cNvSpPr txBox="1">
            <a:spLocks noChangeArrowheads="1"/>
          </p:cNvSpPr>
          <p:nvPr/>
        </p:nvSpPr>
        <p:spPr bwMode="auto">
          <a:xfrm>
            <a:off x="6840799"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TSG#109</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8" name="TextBox 86">
            <a:extLst>
              <a:ext uri="{FF2B5EF4-FFF2-40B4-BE49-F238E27FC236}">
                <a16:creationId xmlns:a16="http://schemas.microsoft.com/office/drawing/2014/main" id="{91E1B2E9-24B4-4DBF-AA4F-3D2B59483864}"/>
              </a:ext>
            </a:extLst>
          </p:cNvPr>
          <p:cNvSpPr txBox="1">
            <a:spLocks noChangeArrowheads="1"/>
          </p:cNvSpPr>
          <p:nvPr/>
        </p:nvSpPr>
        <p:spPr bwMode="auto">
          <a:xfrm>
            <a:off x="7480562"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TSG#110</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9" name="TextBox 86">
            <a:extLst>
              <a:ext uri="{FF2B5EF4-FFF2-40B4-BE49-F238E27FC236}">
                <a16:creationId xmlns:a16="http://schemas.microsoft.com/office/drawing/2014/main" id="{796E7D98-5716-48D5-913A-49D0FD7EAB70}"/>
              </a:ext>
            </a:extLst>
          </p:cNvPr>
          <p:cNvSpPr txBox="1">
            <a:spLocks noChangeArrowheads="1"/>
          </p:cNvSpPr>
          <p:nvPr/>
        </p:nvSpPr>
        <p:spPr bwMode="auto">
          <a:xfrm>
            <a:off x="8044124" y="872655"/>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TSG#111</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30" name="TextBox 86">
            <a:extLst>
              <a:ext uri="{FF2B5EF4-FFF2-40B4-BE49-F238E27FC236}">
                <a16:creationId xmlns:a16="http://schemas.microsoft.com/office/drawing/2014/main" id="{AA9C46A1-4914-478F-825B-C27013A5C6D9}"/>
              </a:ext>
            </a:extLst>
          </p:cNvPr>
          <p:cNvSpPr txBox="1">
            <a:spLocks noChangeArrowheads="1"/>
          </p:cNvSpPr>
          <p:nvPr/>
        </p:nvSpPr>
        <p:spPr bwMode="auto">
          <a:xfrm>
            <a:off x="8626737" y="872655"/>
            <a:ext cx="5381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TSG#112</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31" name="TextBox 86">
            <a:extLst>
              <a:ext uri="{FF2B5EF4-FFF2-40B4-BE49-F238E27FC236}">
                <a16:creationId xmlns:a16="http://schemas.microsoft.com/office/drawing/2014/main" id="{811B47A8-A9C8-4224-9575-0642F8BADD48}"/>
              </a:ext>
            </a:extLst>
          </p:cNvPr>
          <p:cNvSpPr txBox="1">
            <a:spLocks noChangeArrowheads="1"/>
          </p:cNvSpPr>
          <p:nvPr/>
        </p:nvSpPr>
        <p:spPr bwMode="auto">
          <a:xfrm>
            <a:off x="330462" y="886943"/>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TSG#99</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32" name="Chevron 60">
            <a:extLst>
              <a:ext uri="{FF2B5EF4-FFF2-40B4-BE49-F238E27FC236}">
                <a16:creationId xmlns:a16="http://schemas.microsoft.com/office/drawing/2014/main" id="{039254FC-D00F-4738-B7E7-05478FA9A5BC}"/>
              </a:ext>
            </a:extLst>
          </p:cNvPr>
          <p:cNvSpPr>
            <a:spLocks noChangeArrowheads="1"/>
          </p:cNvSpPr>
          <p:nvPr/>
        </p:nvSpPr>
        <p:spPr bwMode="auto">
          <a:xfrm>
            <a:off x="2210062" y="1473048"/>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RAN4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content def.</a:t>
            </a:r>
          </a:p>
        </p:txBody>
      </p:sp>
      <p:sp>
        <p:nvSpPr>
          <p:cNvPr id="33" name="Chevron 60">
            <a:extLst>
              <a:ext uri="{FF2B5EF4-FFF2-40B4-BE49-F238E27FC236}">
                <a16:creationId xmlns:a16="http://schemas.microsoft.com/office/drawing/2014/main" id="{E0479407-B332-4719-8EAA-9E4D362E5318}"/>
              </a:ext>
            </a:extLst>
          </p:cNvPr>
          <p:cNvSpPr>
            <a:spLocks noChangeArrowheads="1"/>
          </p:cNvSpPr>
          <p:nvPr/>
        </p:nvSpPr>
        <p:spPr bwMode="auto">
          <a:xfrm>
            <a:off x="1300424" y="1473048"/>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800" b="1"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 </a:t>
            </a:r>
            <a:r>
              <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RAN Content </a:t>
            </a:r>
            <a:r>
              <a:rPr kumimoji="0" lang="fr-FR" altLang="en-US" sz="800" b="0" i="0" u="none" strike="noStrike" kern="1200" cap="none" spc="0" normalizeH="0" baseline="0" noProof="0" dirty="0" err="1">
                <a:ln>
                  <a:noFill/>
                </a:ln>
                <a:solidFill>
                  <a:prstClr val="black"/>
                </a:solidFill>
                <a:effectLst/>
                <a:uLnTx/>
                <a:uFillTx/>
                <a:latin typeface="Montserrat" panose="00000500000000000000" pitchFamily="50" charset="0"/>
                <a:ea typeface="+mn-ea"/>
                <a:cs typeface="Arial" panose="020B0604020202020204" pitchFamily="34" charset="0"/>
              </a:rPr>
              <a:t>def</a:t>
            </a:r>
            <a:r>
              <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a:t>
            </a:r>
          </a:p>
        </p:txBody>
      </p:sp>
      <p:sp>
        <p:nvSpPr>
          <p:cNvPr id="34" name="TextBox 1">
            <a:extLst>
              <a:ext uri="{FF2B5EF4-FFF2-40B4-BE49-F238E27FC236}">
                <a16:creationId xmlns:a16="http://schemas.microsoft.com/office/drawing/2014/main" id="{B4876F43-500A-44C2-B90A-C0AA034CE2A5}"/>
              </a:ext>
            </a:extLst>
          </p:cNvPr>
          <p:cNvSpPr txBox="1"/>
          <p:nvPr/>
        </p:nvSpPr>
        <p:spPr>
          <a:xfrm>
            <a:off x="3475299" y="652594"/>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2024</a:t>
            </a:r>
          </a:p>
        </p:txBody>
      </p:sp>
      <p:sp>
        <p:nvSpPr>
          <p:cNvPr id="35" name="TextBox 57">
            <a:extLst>
              <a:ext uri="{FF2B5EF4-FFF2-40B4-BE49-F238E27FC236}">
                <a16:creationId xmlns:a16="http://schemas.microsoft.com/office/drawing/2014/main" id="{898521D4-54A2-4414-BD76-34D015381605}"/>
              </a:ext>
            </a:extLst>
          </p:cNvPr>
          <p:cNvSpPr txBox="1"/>
          <p:nvPr/>
        </p:nvSpPr>
        <p:spPr>
          <a:xfrm>
            <a:off x="6178812" y="652594"/>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2025</a:t>
            </a:r>
          </a:p>
        </p:txBody>
      </p:sp>
      <p:sp>
        <p:nvSpPr>
          <p:cNvPr id="36" name="TextBox 2">
            <a:extLst>
              <a:ext uri="{FF2B5EF4-FFF2-40B4-BE49-F238E27FC236}">
                <a16:creationId xmlns:a16="http://schemas.microsoft.com/office/drawing/2014/main" id="{7225E504-1DF0-4DB8-B39F-A76442B1456E}"/>
              </a:ext>
            </a:extLst>
          </p:cNvPr>
          <p:cNvSpPr txBox="1">
            <a:spLocks noChangeArrowheads="1"/>
          </p:cNvSpPr>
          <p:nvPr/>
        </p:nvSpPr>
        <p:spPr bwMode="auto">
          <a:xfrm>
            <a:off x="1570299" y="975843"/>
            <a:ext cx="3190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37" name="TextBox 59">
            <a:extLst>
              <a:ext uri="{FF2B5EF4-FFF2-40B4-BE49-F238E27FC236}">
                <a16:creationId xmlns:a16="http://schemas.microsoft.com/office/drawing/2014/main" id="{025A1DC8-DBD0-45EC-A0DC-4AECFD61643C}"/>
              </a:ext>
            </a:extLst>
          </p:cNvPr>
          <p:cNvSpPr txBox="1">
            <a:spLocks noChangeArrowheads="1"/>
          </p:cNvSpPr>
          <p:nvPr/>
        </p:nvSpPr>
        <p:spPr bwMode="auto">
          <a:xfrm>
            <a:off x="2864112" y="963143"/>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Mar.</a:t>
            </a:r>
          </a:p>
        </p:txBody>
      </p:sp>
      <p:sp>
        <p:nvSpPr>
          <p:cNvPr id="38" name="TextBox 60">
            <a:extLst>
              <a:ext uri="{FF2B5EF4-FFF2-40B4-BE49-F238E27FC236}">
                <a16:creationId xmlns:a16="http://schemas.microsoft.com/office/drawing/2014/main" id="{C20FDC14-0920-49DE-A648-6151F5A72FFB}"/>
              </a:ext>
            </a:extLst>
          </p:cNvPr>
          <p:cNvSpPr txBox="1">
            <a:spLocks noChangeArrowheads="1"/>
          </p:cNvSpPr>
          <p:nvPr/>
        </p:nvSpPr>
        <p:spPr bwMode="auto">
          <a:xfrm>
            <a:off x="8191762" y="975843"/>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Mar.</a:t>
            </a:r>
          </a:p>
        </p:txBody>
      </p:sp>
      <p:sp>
        <p:nvSpPr>
          <p:cNvPr id="39" name="TextBox 61">
            <a:extLst>
              <a:ext uri="{FF2B5EF4-FFF2-40B4-BE49-F238E27FC236}">
                <a16:creationId xmlns:a16="http://schemas.microsoft.com/office/drawing/2014/main" id="{2E9C853B-F248-475B-AE1B-399DB0DCA38F}"/>
              </a:ext>
            </a:extLst>
          </p:cNvPr>
          <p:cNvSpPr txBox="1">
            <a:spLocks noChangeArrowheads="1"/>
          </p:cNvSpPr>
          <p:nvPr/>
        </p:nvSpPr>
        <p:spPr bwMode="auto">
          <a:xfrm>
            <a:off x="5529524" y="975843"/>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Mar.</a:t>
            </a:r>
          </a:p>
        </p:txBody>
      </p:sp>
      <p:sp>
        <p:nvSpPr>
          <p:cNvPr id="40" name="TextBox 62">
            <a:extLst>
              <a:ext uri="{FF2B5EF4-FFF2-40B4-BE49-F238E27FC236}">
                <a16:creationId xmlns:a16="http://schemas.microsoft.com/office/drawing/2014/main" id="{D56560B0-067B-45D3-9546-4B1128E30E08}"/>
              </a:ext>
            </a:extLst>
          </p:cNvPr>
          <p:cNvSpPr txBox="1">
            <a:spLocks noChangeArrowheads="1"/>
          </p:cNvSpPr>
          <p:nvPr/>
        </p:nvSpPr>
        <p:spPr bwMode="auto">
          <a:xfrm>
            <a:off x="3551499" y="975843"/>
            <a:ext cx="3159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a:t>
            </a:r>
          </a:p>
        </p:txBody>
      </p:sp>
      <p:sp>
        <p:nvSpPr>
          <p:cNvPr id="41" name="TextBox 63">
            <a:extLst>
              <a:ext uri="{FF2B5EF4-FFF2-40B4-BE49-F238E27FC236}">
                <a16:creationId xmlns:a16="http://schemas.microsoft.com/office/drawing/2014/main" id="{B57822CC-1B4F-42C1-BBBF-71A8A2B0E8C2}"/>
              </a:ext>
            </a:extLst>
          </p:cNvPr>
          <p:cNvSpPr txBox="1">
            <a:spLocks noChangeArrowheads="1"/>
          </p:cNvSpPr>
          <p:nvPr/>
        </p:nvSpPr>
        <p:spPr bwMode="auto">
          <a:xfrm>
            <a:off x="62645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a:t>
            </a:r>
          </a:p>
        </p:txBody>
      </p:sp>
      <p:sp>
        <p:nvSpPr>
          <p:cNvPr id="42" name="TextBox 64">
            <a:extLst>
              <a:ext uri="{FF2B5EF4-FFF2-40B4-BE49-F238E27FC236}">
                <a16:creationId xmlns:a16="http://schemas.microsoft.com/office/drawing/2014/main" id="{AD5A2933-AA45-4855-846F-C1FA02108C2F}"/>
              </a:ext>
            </a:extLst>
          </p:cNvPr>
          <p:cNvSpPr txBox="1">
            <a:spLocks noChangeArrowheads="1"/>
          </p:cNvSpPr>
          <p:nvPr/>
        </p:nvSpPr>
        <p:spPr bwMode="auto">
          <a:xfrm>
            <a:off x="87664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a:t>
            </a:r>
          </a:p>
        </p:txBody>
      </p:sp>
      <p:sp>
        <p:nvSpPr>
          <p:cNvPr id="43" name="TextBox 65">
            <a:extLst>
              <a:ext uri="{FF2B5EF4-FFF2-40B4-BE49-F238E27FC236}">
                <a16:creationId xmlns:a16="http://schemas.microsoft.com/office/drawing/2014/main" id="{069BB920-9196-4F58-A14D-422F440C6178}"/>
              </a:ext>
            </a:extLst>
          </p:cNvPr>
          <p:cNvSpPr txBox="1">
            <a:spLocks noChangeArrowheads="1"/>
          </p:cNvSpPr>
          <p:nvPr/>
        </p:nvSpPr>
        <p:spPr bwMode="auto">
          <a:xfrm>
            <a:off x="4326199" y="975843"/>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44" name="TextBox 66">
            <a:extLst>
              <a:ext uri="{FF2B5EF4-FFF2-40B4-BE49-F238E27FC236}">
                <a16:creationId xmlns:a16="http://schemas.microsoft.com/office/drawing/2014/main" id="{299CE7F2-06A4-4A92-AE2F-F14C78D7D401}"/>
              </a:ext>
            </a:extLst>
          </p:cNvPr>
          <p:cNvSpPr txBox="1">
            <a:spLocks noChangeArrowheads="1"/>
          </p:cNvSpPr>
          <p:nvPr/>
        </p:nvSpPr>
        <p:spPr bwMode="auto">
          <a:xfrm>
            <a:off x="6975737" y="975843"/>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45" name="TextBox 67">
            <a:extLst>
              <a:ext uri="{FF2B5EF4-FFF2-40B4-BE49-F238E27FC236}">
                <a16:creationId xmlns:a16="http://schemas.microsoft.com/office/drawing/2014/main" id="{DD0B53CF-2C17-4E7C-84A6-05620A235A32}"/>
              </a:ext>
            </a:extLst>
          </p:cNvPr>
          <p:cNvSpPr txBox="1">
            <a:spLocks noChangeArrowheads="1"/>
          </p:cNvSpPr>
          <p:nvPr/>
        </p:nvSpPr>
        <p:spPr bwMode="auto">
          <a:xfrm>
            <a:off x="422537" y="996480"/>
            <a:ext cx="3206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46" name="TextBox 69">
            <a:extLst>
              <a:ext uri="{FF2B5EF4-FFF2-40B4-BE49-F238E27FC236}">
                <a16:creationId xmlns:a16="http://schemas.microsoft.com/office/drawing/2014/main" id="{E713CEDC-60F5-4734-A700-3DDD902C78E1}"/>
              </a:ext>
            </a:extLst>
          </p:cNvPr>
          <p:cNvSpPr txBox="1">
            <a:spLocks noChangeArrowheads="1"/>
          </p:cNvSpPr>
          <p:nvPr/>
        </p:nvSpPr>
        <p:spPr bwMode="auto">
          <a:xfrm>
            <a:off x="2167199" y="975843"/>
            <a:ext cx="3254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Dec.</a:t>
            </a:r>
          </a:p>
        </p:txBody>
      </p:sp>
      <p:sp>
        <p:nvSpPr>
          <p:cNvPr id="47" name="TextBox 70">
            <a:extLst>
              <a:ext uri="{FF2B5EF4-FFF2-40B4-BE49-F238E27FC236}">
                <a16:creationId xmlns:a16="http://schemas.microsoft.com/office/drawing/2014/main" id="{AB64E089-14C8-4C63-AD5B-1A65E7ABF029}"/>
              </a:ext>
            </a:extLst>
          </p:cNvPr>
          <p:cNvSpPr txBox="1">
            <a:spLocks noChangeArrowheads="1"/>
          </p:cNvSpPr>
          <p:nvPr/>
        </p:nvSpPr>
        <p:spPr bwMode="auto">
          <a:xfrm>
            <a:off x="491833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Dec.</a:t>
            </a:r>
          </a:p>
        </p:txBody>
      </p:sp>
      <p:sp>
        <p:nvSpPr>
          <p:cNvPr id="48" name="TextBox 71">
            <a:extLst>
              <a:ext uri="{FF2B5EF4-FFF2-40B4-BE49-F238E27FC236}">
                <a16:creationId xmlns:a16="http://schemas.microsoft.com/office/drawing/2014/main" id="{6EB2BBE2-0E0F-42DD-A908-6083D1D49013}"/>
              </a:ext>
            </a:extLst>
          </p:cNvPr>
          <p:cNvSpPr txBox="1">
            <a:spLocks noChangeArrowheads="1"/>
          </p:cNvSpPr>
          <p:nvPr/>
        </p:nvSpPr>
        <p:spPr bwMode="auto">
          <a:xfrm>
            <a:off x="761708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Dec.</a:t>
            </a:r>
          </a:p>
        </p:txBody>
      </p:sp>
      <p:sp>
        <p:nvSpPr>
          <p:cNvPr id="49" name="TextBox 91">
            <a:extLst>
              <a:ext uri="{FF2B5EF4-FFF2-40B4-BE49-F238E27FC236}">
                <a16:creationId xmlns:a16="http://schemas.microsoft.com/office/drawing/2014/main" id="{B58B147E-5671-4BFD-9122-E872A5EEDF2D}"/>
              </a:ext>
            </a:extLst>
          </p:cNvPr>
          <p:cNvSpPr txBox="1"/>
          <p:nvPr/>
        </p:nvSpPr>
        <p:spPr>
          <a:xfrm>
            <a:off x="8672774" y="633544"/>
            <a:ext cx="49212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2026</a:t>
            </a:r>
          </a:p>
        </p:txBody>
      </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Diamond 3">
            <a:extLst>
              <a:ext uri="{FF2B5EF4-FFF2-40B4-BE49-F238E27FC236}">
                <a16:creationId xmlns:a16="http://schemas.microsoft.com/office/drawing/2014/main" id="{B043C5CB-26C7-4E05-B7E3-C537F9C49452}"/>
              </a:ext>
            </a:extLst>
          </p:cNvPr>
          <p:cNvSpPr>
            <a:spLocks noChangeArrowheads="1"/>
          </p:cNvSpPr>
          <p:nvPr/>
        </p:nvSpPr>
        <p:spPr bwMode="auto">
          <a:xfrm>
            <a:off x="749562" y="1428598"/>
            <a:ext cx="896937" cy="392112"/>
          </a:xfrm>
          <a:prstGeom prst="diamond">
            <a:avLst/>
          </a:prstGeom>
          <a:solidFill>
            <a:srgbClr val="92D050"/>
          </a:solidFill>
          <a:ln w="9525" algn="ctr">
            <a:solidFill>
              <a:schemeClr val="tx1"/>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6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TextBox 6">
            <a:extLst>
              <a:ext uri="{FF2B5EF4-FFF2-40B4-BE49-F238E27FC236}">
                <a16:creationId xmlns:a16="http://schemas.microsoft.com/office/drawing/2014/main" id="{9964F0A6-B4CC-44CC-9D7E-DF5AF43AD452}"/>
              </a:ext>
            </a:extLst>
          </p:cNvPr>
          <p:cNvSpPr txBox="1">
            <a:spLocks noChangeArrowheads="1"/>
          </p:cNvSpPr>
          <p:nvPr/>
        </p:nvSpPr>
        <p:spPr bwMode="auto">
          <a:xfrm>
            <a:off x="854337" y="1511148"/>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1" i="0" u="none" strike="noStrike" kern="1200" cap="none" spc="0" normalizeH="0" baseline="0" noProof="0">
                <a:ln>
                  <a:noFill/>
                </a:ln>
                <a:solidFill>
                  <a:prstClr val="black"/>
                </a:solidFill>
                <a:effectLst/>
                <a:uLnTx/>
                <a:uFillTx/>
                <a:latin typeface="Montserrat"/>
                <a:ea typeface="+mn-ea"/>
                <a:cs typeface="Arial" panose="020B0604020202020204" pitchFamily="34" charset="0"/>
              </a:rPr>
              <a:t> </a:t>
            </a: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RAN Rel-19 workshop</a:t>
            </a:r>
          </a:p>
        </p:txBody>
      </p:sp>
      <p:sp>
        <p:nvSpPr>
          <p:cNvPr id="53" name="Diamond 16">
            <a:extLst>
              <a:ext uri="{FF2B5EF4-FFF2-40B4-BE49-F238E27FC236}">
                <a16:creationId xmlns:a16="http://schemas.microsoft.com/office/drawing/2014/main" id="{79AB2882-3774-41F7-8D80-8A5396DDDB59}"/>
              </a:ext>
            </a:extLst>
          </p:cNvPr>
          <p:cNvSpPr>
            <a:spLocks noChangeArrowheads="1"/>
          </p:cNvSpPr>
          <p:nvPr/>
        </p:nvSpPr>
        <p:spPr bwMode="auto">
          <a:xfrm>
            <a:off x="733687" y="1865478"/>
            <a:ext cx="866775" cy="368300"/>
          </a:xfrm>
          <a:prstGeom prst="diamond">
            <a:avLst/>
          </a:prstGeom>
          <a:solidFill>
            <a:srgbClr val="31859C">
              <a:alpha val="50195"/>
            </a:srgbClr>
          </a:solidFill>
          <a:ln w="9525" algn="ctr">
            <a:solidFill>
              <a:schemeClr val="tx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Chevron 79">
            <a:extLst>
              <a:ext uri="{FF2B5EF4-FFF2-40B4-BE49-F238E27FC236}">
                <a16:creationId xmlns:a16="http://schemas.microsoft.com/office/drawing/2014/main" id="{31D03FB7-2414-48C2-85C9-4E5048A34CA9}"/>
              </a:ext>
            </a:extLst>
          </p:cNvPr>
          <p:cNvSpPr>
            <a:spLocks noChangeArrowheads="1"/>
          </p:cNvSpPr>
          <p:nvPr/>
        </p:nvSpPr>
        <p:spPr bwMode="auto">
          <a:xfrm>
            <a:off x="6996374" y="2687485"/>
            <a:ext cx="746125" cy="20955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7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RAN4_Perf </a:t>
            </a:r>
            <a:endParaRPr kumimoji="0" lang="fr-FR"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endParaRPr>
          </a:p>
        </p:txBody>
      </p:sp>
      <p:sp>
        <p:nvSpPr>
          <p:cNvPr id="55" name="Chevron 58">
            <a:extLst>
              <a:ext uri="{FF2B5EF4-FFF2-40B4-BE49-F238E27FC236}">
                <a16:creationId xmlns:a16="http://schemas.microsoft.com/office/drawing/2014/main" id="{A69122BB-2AF3-4655-8E7C-A10A5800CFEB}"/>
              </a:ext>
            </a:extLst>
          </p:cNvPr>
          <p:cNvSpPr/>
          <p:nvPr/>
        </p:nvSpPr>
        <p:spPr bwMode="auto">
          <a:xfrm>
            <a:off x="3322899" y="2921483"/>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(CT &amp; SA) </a:t>
            </a:r>
          </a:p>
        </p:txBody>
      </p:sp>
      <p:sp>
        <p:nvSpPr>
          <p:cNvPr id="56" name="Chevron 60">
            <a:extLst>
              <a:ext uri="{FF2B5EF4-FFF2-40B4-BE49-F238E27FC236}">
                <a16:creationId xmlns:a16="http://schemas.microsoft.com/office/drawing/2014/main" id="{D1850993-E973-4540-990E-D84E40FC199F}"/>
              </a:ext>
            </a:extLst>
          </p:cNvPr>
          <p:cNvSpPr/>
          <p:nvPr/>
        </p:nvSpPr>
        <p:spPr bwMode="auto">
          <a:xfrm>
            <a:off x="2419612" y="2460155"/>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1F02D97-2515-4C18-BCCD-C0B22026AC18}"/>
              </a:ext>
            </a:extLst>
          </p:cNvPr>
          <p:cNvSpPr/>
          <p:nvPr/>
        </p:nvSpPr>
        <p:spPr bwMode="auto">
          <a:xfrm>
            <a:off x="1948124" y="2224570"/>
            <a:ext cx="31670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7DF826FC-2562-447A-AC7D-F4598559F0AE}"/>
              </a:ext>
            </a:extLst>
          </p:cNvPr>
          <p:cNvSpPr/>
          <p:nvPr/>
        </p:nvSpPr>
        <p:spPr bwMode="auto">
          <a:xfrm>
            <a:off x="3038737" y="2690660"/>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 </a:t>
            </a: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Completion</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(RAN2/3/4core)</a:t>
            </a:r>
          </a:p>
        </p:txBody>
      </p:sp>
      <p:sp>
        <p:nvSpPr>
          <p:cNvPr id="59" name="Chevron 58">
            <a:extLst>
              <a:ext uri="{FF2B5EF4-FFF2-40B4-BE49-F238E27FC236}">
                <a16:creationId xmlns:a16="http://schemas.microsoft.com/office/drawing/2014/main" id="{4623866D-B100-48D8-86AE-8D413B992C9E}"/>
              </a:ext>
            </a:extLst>
          </p:cNvPr>
          <p:cNvSpPr/>
          <p:nvPr/>
        </p:nvSpPr>
        <p:spPr bwMode="auto">
          <a:xfrm>
            <a:off x="5454912" y="3170085"/>
            <a:ext cx="2386012"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1BAA0339-BBF8-4B97-A6C0-141953DA3FB5}"/>
              </a:ext>
            </a:extLst>
          </p:cNvPr>
          <p:cNvSpPr>
            <a:spLocks noChangeArrowheads="1"/>
          </p:cNvSpPr>
          <p:nvPr/>
        </p:nvSpPr>
        <p:spPr bwMode="auto">
          <a:xfrm>
            <a:off x="1378212" y="1900403"/>
            <a:ext cx="10477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St.2 Content </a:t>
            </a:r>
            <a:r>
              <a:rPr kumimoji="0" lang="fr-FR" altLang="en-US" sz="800" b="0" i="0" u="none" strike="noStrike" kern="1200" cap="none" spc="0" normalizeH="0" baseline="0" noProof="0" dirty="0" err="1">
                <a:ln>
                  <a:noFill/>
                </a:ln>
                <a:solidFill>
                  <a:prstClr val="black"/>
                </a:solidFill>
                <a:effectLst/>
                <a:uLnTx/>
                <a:uFillTx/>
                <a:latin typeface="Montserrat" panose="00000500000000000000" pitchFamily="50" charset="0"/>
                <a:ea typeface="+mn-ea"/>
                <a:cs typeface="Arial" panose="020B0604020202020204" pitchFamily="34" charset="0"/>
              </a:rPr>
              <a:t>approval</a:t>
            </a:r>
            <a:endPar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endParaRPr>
          </a:p>
        </p:txBody>
      </p:sp>
      <p:sp>
        <p:nvSpPr>
          <p:cNvPr id="61" name="TextBox 7">
            <a:extLst>
              <a:ext uri="{FF2B5EF4-FFF2-40B4-BE49-F238E27FC236}">
                <a16:creationId xmlns:a16="http://schemas.microsoft.com/office/drawing/2014/main" id="{B49A3C1C-6D9E-4B71-8F71-CA8D6B956F44}"/>
              </a:ext>
            </a:extLst>
          </p:cNvPr>
          <p:cNvSpPr txBox="1">
            <a:spLocks noChangeArrowheads="1"/>
          </p:cNvSpPr>
          <p:nvPr/>
        </p:nvSpPr>
        <p:spPr bwMode="auto">
          <a:xfrm>
            <a:off x="879737" y="1894053"/>
            <a:ext cx="582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SA Rel-19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Workshop</a:t>
            </a:r>
          </a:p>
        </p:txBody>
      </p:sp>
      <p:sp>
        <p:nvSpPr>
          <p:cNvPr id="62" name="TextBox 86">
            <a:extLst>
              <a:ext uri="{FF2B5EF4-FFF2-40B4-BE49-F238E27FC236}">
                <a16:creationId xmlns:a16="http://schemas.microsoft.com/office/drawing/2014/main" id="{417DE3C7-EDE7-4E50-BAED-5F8C4960C0E7}"/>
              </a:ext>
            </a:extLst>
          </p:cNvPr>
          <p:cNvSpPr txBox="1">
            <a:spLocks noChangeArrowheads="1"/>
          </p:cNvSpPr>
          <p:nvPr/>
        </p:nvSpPr>
        <p:spPr bwMode="auto">
          <a:xfrm>
            <a:off x="887674" y="890118"/>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dirty="0">
                <a:ln>
                  <a:noFill/>
                </a:ln>
                <a:solidFill>
                  <a:prstClr val="black"/>
                </a:solidFill>
                <a:effectLst/>
                <a:uLnTx/>
                <a:uFillTx/>
                <a:latin typeface="Montserrat"/>
                <a:ea typeface="MS PGothic" panose="020B0600070205080204" pitchFamily="34" charset="-128"/>
                <a:cs typeface="Arial" panose="020B0604020202020204" pitchFamily="34" charset="0"/>
              </a:rPr>
              <a:t>TSG#100</a:t>
            </a:r>
            <a:endParaRPr kumimoji="0" lang="en-GB" altLang="en-US" sz="400" b="0" i="0" u="none" strike="noStrike" kern="1200" cap="none" spc="0" normalizeH="0" baseline="0" noProof="0" dirty="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63" name="TextBox 60">
            <a:extLst>
              <a:ext uri="{FF2B5EF4-FFF2-40B4-BE49-F238E27FC236}">
                <a16:creationId xmlns:a16="http://schemas.microsoft.com/office/drawing/2014/main" id="{1EEAC8AD-4379-4CBA-BD98-FCDE4F70B9A0}"/>
              </a:ext>
            </a:extLst>
          </p:cNvPr>
          <p:cNvSpPr txBox="1">
            <a:spLocks noChangeArrowheads="1"/>
          </p:cNvSpPr>
          <p:nvPr/>
        </p:nvSpPr>
        <p:spPr bwMode="auto">
          <a:xfrm>
            <a:off x="1062299" y="993305"/>
            <a:ext cx="3429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June</a:t>
            </a:r>
          </a:p>
        </p:txBody>
      </p:sp>
      <p:cxnSp>
        <p:nvCxnSpPr>
          <p:cNvPr id="64" name="Straight Connector 114">
            <a:extLst>
              <a:ext uri="{FF2B5EF4-FFF2-40B4-BE49-F238E27FC236}">
                <a16:creationId xmlns:a16="http://schemas.microsoft.com/office/drawing/2014/main" id="{2A5A664A-2D3D-4F03-BB19-CAC0223A0718}"/>
              </a:ext>
            </a:extLst>
          </p:cNvPr>
          <p:cNvCxnSpPr>
            <a:cxnSpLocks noChangeShapeType="1"/>
          </p:cNvCxnSpPr>
          <p:nvPr/>
        </p:nvCxnSpPr>
        <p:spPr bwMode="auto">
          <a:xfrm flipH="1">
            <a:off x="1173424" y="1106018"/>
            <a:ext cx="4763" cy="4580986"/>
          </a:xfrm>
          <a:prstGeom prst="line">
            <a:avLst/>
          </a:prstGeom>
          <a:noFill/>
          <a:ln w="9525" algn="ctr">
            <a:solidFill>
              <a:schemeClr val="accent3"/>
            </a:solidFill>
            <a:prstDash val="dash"/>
            <a:round/>
            <a:headEnd/>
            <a:tailEnd/>
          </a:ln>
        </p:spPr>
      </p:cxnSp>
      <p:sp>
        <p:nvSpPr>
          <p:cNvPr id="65" name="TextBox 28">
            <a:extLst>
              <a:ext uri="{FF2B5EF4-FFF2-40B4-BE49-F238E27FC236}">
                <a16:creationId xmlns:a16="http://schemas.microsoft.com/office/drawing/2014/main" id="{FE9B703E-68CB-4835-B371-8E5F873422DE}"/>
              </a:ext>
            </a:extLst>
          </p:cNvPr>
          <p:cNvSpPr txBox="1"/>
          <p:nvPr/>
        </p:nvSpPr>
        <p:spPr>
          <a:xfrm>
            <a:off x="1216287" y="65576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2023</a:t>
            </a:r>
          </a:p>
        </p:txBody>
      </p:sp>
      <p:sp>
        <p:nvSpPr>
          <p:cNvPr id="66" name="Rectangle 12">
            <a:extLst>
              <a:ext uri="{FF2B5EF4-FFF2-40B4-BE49-F238E27FC236}">
                <a16:creationId xmlns:a16="http://schemas.microsoft.com/office/drawing/2014/main" id="{1149B9D1-9FC8-4859-90FE-DD61197CB2EA}"/>
              </a:ext>
            </a:extLst>
          </p:cNvPr>
          <p:cNvSpPr>
            <a:spLocks noChangeArrowheads="1"/>
          </p:cNvSpPr>
          <p:nvPr/>
        </p:nvSpPr>
        <p:spPr bwMode="auto">
          <a:xfrm>
            <a:off x="333324" y="5544073"/>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Now</a:t>
            </a:r>
          </a:p>
        </p:txBody>
      </p:sp>
      <p:cxnSp>
        <p:nvCxnSpPr>
          <p:cNvPr id="67" name="Straight Connector 114">
            <a:extLst>
              <a:ext uri="{FF2B5EF4-FFF2-40B4-BE49-F238E27FC236}">
                <a16:creationId xmlns:a16="http://schemas.microsoft.com/office/drawing/2014/main" id="{D3331AF5-1A80-4802-BB4B-6EB3CEE1082F}"/>
              </a:ext>
            </a:extLst>
          </p:cNvPr>
          <p:cNvCxnSpPr>
            <a:cxnSpLocks noChangeShapeType="1"/>
          </p:cNvCxnSpPr>
          <p:nvPr/>
        </p:nvCxnSpPr>
        <p:spPr bwMode="auto">
          <a:xfrm>
            <a:off x="743212" y="1090143"/>
            <a:ext cx="0" cy="4536535"/>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68" name="Rectangle 3">
            <a:extLst>
              <a:ext uri="{FF2B5EF4-FFF2-40B4-BE49-F238E27FC236}">
                <a16:creationId xmlns:a16="http://schemas.microsoft.com/office/drawing/2014/main" id="{2C6D9975-9049-4733-971B-AFD4A348E3A0}"/>
              </a:ext>
            </a:extLst>
          </p:cNvPr>
          <p:cNvSpPr>
            <a:spLocks noChangeArrowheads="1"/>
          </p:cNvSpPr>
          <p:nvPr/>
        </p:nvSpPr>
        <p:spPr bwMode="auto">
          <a:xfrm>
            <a:off x="1525849" y="2195996"/>
            <a:ext cx="6759575" cy="1240588"/>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9" name="TextBox 4">
            <a:extLst>
              <a:ext uri="{FF2B5EF4-FFF2-40B4-BE49-F238E27FC236}">
                <a16:creationId xmlns:a16="http://schemas.microsoft.com/office/drawing/2014/main" id="{94D46BE9-138F-4082-AF0F-1833778AB2AB}"/>
              </a:ext>
            </a:extLst>
          </p:cNvPr>
          <p:cNvSpPr txBox="1">
            <a:spLocks noChangeArrowheads="1"/>
          </p:cNvSpPr>
          <p:nvPr/>
        </p:nvSpPr>
        <p:spPr bwMode="auto">
          <a:xfrm>
            <a:off x="1600462" y="3191497"/>
            <a:ext cx="356379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NEW at TSG#99 - Working assumption for SA, endorsed for RAN </a:t>
            </a:r>
          </a:p>
        </p:txBody>
      </p:sp>
      <p:sp>
        <p:nvSpPr>
          <p:cNvPr id="70" name="Chevron 60">
            <a:extLst>
              <a:ext uri="{FF2B5EF4-FFF2-40B4-BE49-F238E27FC236}">
                <a16:creationId xmlns:a16="http://schemas.microsoft.com/office/drawing/2014/main" id="{D63708F9-6378-4143-B362-943E6881459D}"/>
              </a:ext>
            </a:extLst>
          </p:cNvPr>
          <p:cNvSpPr/>
          <p:nvPr/>
        </p:nvSpPr>
        <p:spPr bwMode="auto">
          <a:xfrm>
            <a:off x="1633799" y="1212380"/>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100%</a:t>
            </a:r>
          </a:p>
        </p:txBody>
      </p:sp>
      <p:sp>
        <p:nvSpPr>
          <p:cNvPr id="71" name="Chevron 60">
            <a:extLst>
              <a:ext uri="{FF2B5EF4-FFF2-40B4-BE49-F238E27FC236}">
                <a16:creationId xmlns:a16="http://schemas.microsoft.com/office/drawing/2014/main" id="{A261021C-3654-40B8-B16A-A0CC36C89D27}"/>
              </a:ext>
            </a:extLst>
          </p:cNvPr>
          <p:cNvSpPr/>
          <p:nvPr/>
        </p:nvSpPr>
        <p:spPr bwMode="auto">
          <a:xfrm>
            <a:off x="366974" y="1209205"/>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Stage 1        80%</a:t>
            </a:r>
          </a:p>
        </p:txBody>
      </p:sp>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182824" y="180884"/>
            <a:ext cx="850632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srgbClr val="FF0000"/>
                </a:solidFill>
                <a:effectLst/>
                <a:uLnTx/>
                <a:uFillTx/>
                <a:latin typeface="Calibri"/>
                <a:ea typeface="+mj-ea"/>
                <a:cs typeface="+mj-cs"/>
              </a:rPr>
              <a:t>Release 19 timeline– figure with SA5 OAM (considering of sync with SA1/SA2/SA6/RAN/CT)</a:t>
            </a:r>
            <a:endParaRPr kumimoji="0" lang="en-US" sz="2400" b="0" i="0" u="none" strike="noStrike" kern="1200" cap="none" spc="0" normalizeH="0" baseline="0" noProof="0" dirty="0">
              <a:ln>
                <a:noFill/>
              </a:ln>
              <a:solidFill>
                <a:srgbClr val="FF0000"/>
              </a:solidFill>
              <a:effectLst/>
              <a:uLnTx/>
              <a:uFillTx/>
              <a:latin typeface="Calibri"/>
              <a:ea typeface="+mj-ea"/>
              <a:cs typeface="+mj-cs"/>
            </a:endParaRPr>
          </a:p>
        </p:txBody>
      </p:sp>
      <p:sp>
        <p:nvSpPr>
          <p:cNvPr id="87" name="Chevron 60">
            <a:extLst>
              <a:ext uri="{FF2B5EF4-FFF2-40B4-BE49-F238E27FC236}">
                <a16:creationId xmlns:a16="http://schemas.microsoft.com/office/drawing/2014/main" id="{16D18C63-8B79-419A-8FFC-83DC2C667CBD}"/>
              </a:ext>
            </a:extLst>
          </p:cNvPr>
          <p:cNvSpPr/>
          <p:nvPr/>
        </p:nvSpPr>
        <p:spPr bwMode="auto">
          <a:xfrm>
            <a:off x="2356111" y="3940290"/>
            <a:ext cx="1375569" cy="21671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(SA5 OAM)</a:t>
            </a:r>
          </a:p>
        </p:txBody>
      </p:sp>
      <p:sp>
        <p:nvSpPr>
          <p:cNvPr id="88" name="Chevron 60">
            <a:extLst>
              <a:ext uri="{FF2B5EF4-FFF2-40B4-BE49-F238E27FC236}">
                <a16:creationId xmlns:a16="http://schemas.microsoft.com/office/drawing/2014/main" id="{D401BDA8-F258-49F6-9516-C5531C755238}"/>
              </a:ext>
            </a:extLst>
          </p:cNvPr>
          <p:cNvSpPr/>
          <p:nvPr/>
        </p:nvSpPr>
        <p:spPr bwMode="auto">
          <a:xfrm>
            <a:off x="4480344" y="5182557"/>
            <a:ext cx="1283493" cy="33898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1 (Standalone OAM –part 2/SA5 RAN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related</a:t>
            </a: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OAM)</a:t>
            </a:r>
          </a:p>
        </p:txBody>
      </p:sp>
      <p:sp>
        <p:nvSpPr>
          <p:cNvPr id="89" name="Chevron 60">
            <a:extLst>
              <a:ext uri="{FF2B5EF4-FFF2-40B4-BE49-F238E27FC236}">
                <a16:creationId xmlns:a16="http://schemas.microsoft.com/office/drawing/2014/main" id="{274BFABB-2E29-4D6C-A5D9-B946CE759E1E}"/>
              </a:ext>
            </a:extLst>
          </p:cNvPr>
          <p:cNvSpPr/>
          <p:nvPr/>
        </p:nvSpPr>
        <p:spPr bwMode="auto">
          <a:xfrm>
            <a:off x="4469230" y="5539571"/>
            <a:ext cx="2681103" cy="36613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and stage 3 work (standalone OAM part 2/RAN related OAM)</a:t>
            </a:r>
          </a:p>
        </p:txBody>
      </p:sp>
      <p:sp>
        <p:nvSpPr>
          <p:cNvPr id="91" name="矩形 1">
            <a:extLst>
              <a:ext uri="{FF2B5EF4-FFF2-40B4-BE49-F238E27FC236}">
                <a16:creationId xmlns:a16="http://schemas.microsoft.com/office/drawing/2014/main" id="{494185F5-C5FE-4734-B817-D91278C24885}"/>
              </a:ext>
            </a:extLst>
          </p:cNvPr>
          <p:cNvSpPr>
            <a:spLocks noChangeArrowheads="1"/>
          </p:cNvSpPr>
          <p:nvPr/>
        </p:nvSpPr>
        <p:spPr bwMode="auto">
          <a:xfrm>
            <a:off x="801950" y="3472120"/>
            <a:ext cx="7483473" cy="2843695"/>
          </a:xfrm>
          <a:prstGeom prst="rect">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92" name="文本框 2">
            <a:extLst>
              <a:ext uri="{FF2B5EF4-FFF2-40B4-BE49-F238E27FC236}">
                <a16:creationId xmlns:a16="http://schemas.microsoft.com/office/drawing/2014/main" id="{66FDFAC2-D8F8-4531-8A25-D3CF624ECA43}"/>
              </a:ext>
            </a:extLst>
          </p:cNvPr>
          <p:cNvSpPr txBox="1">
            <a:spLocks noChangeArrowheads="1"/>
          </p:cNvSpPr>
          <p:nvPr/>
        </p:nvSpPr>
        <p:spPr bwMode="auto">
          <a:xfrm>
            <a:off x="5943100" y="3624596"/>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rPr>
              <a:t>SA5 OAM Rel-19 Timeline </a:t>
            </a:r>
            <a:endParaRPr kumimoji="0" lang="zh-CN" altLang="en-US"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 name="Rectangle 1">
            <a:extLst>
              <a:ext uri="{FF2B5EF4-FFF2-40B4-BE49-F238E27FC236}">
                <a16:creationId xmlns:a16="http://schemas.microsoft.com/office/drawing/2014/main" id="{E1391863-9417-4BA5-996D-C4B59948DFBE}"/>
              </a:ext>
            </a:extLst>
          </p:cNvPr>
          <p:cNvSpPr/>
          <p:nvPr/>
        </p:nvSpPr>
        <p:spPr bwMode="auto">
          <a:xfrm>
            <a:off x="1739901" y="3837965"/>
            <a:ext cx="601518" cy="54903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SA5#151~152</a:t>
            </a:r>
            <a:r>
              <a:rPr kumimoji="0" lang="en-US" altLang="zh-CN"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:New Rel-19 SIDs</a:t>
            </a:r>
            <a:endParaRPr kumimoji="0" lang="zh-CN" altLang="en-US"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78" name="Rectangle 77">
            <a:extLst>
              <a:ext uri="{FF2B5EF4-FFF2-40B4-BE49-F238E27FC236}">
                <a16:creationId xmlns:a16="http://schemas.microsoft.com/office/drawing/2014/main" id="{07D0FE85-E0F3-43D5-8615-37689107E2B4}"/>
              </a:ext>
            </a:extLst>
          </p:cNvPr>
          <p:cNvSpPr/>
          <p:nvPr/>
        </p:nvSpPr>
        <p:spPr bwMode="auto">
          <a:xfrm>
            <a:off x="3484807" y="5199285"/>
            <a:ext cx="1004788" cy="523255"/>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9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SA5#155~156:</a:t>
            </a:r>
            <a:r>
              <a:rPr kumimoji="0" lang="en-US" altLang="zh-CN" sz="9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New WIDs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package 2</a:t>
            </a:r>
            <a:endParaRPr kumimoji="0" lang="zh-CN" altLang="en-US" sz="9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cxnSp>
        <p:nvCxnSpPr>
          <p:cNvPr id="73" name="Straight Connector 72">
            <a:extLst>
              <a:ext uri="{FF2B5EF4-FFF2-40B4-BE49-F238E27FC236}">
                <a16:creationId xmlns:a16="http://schemas.microsoft.com/office/drawing/2014/main" id="{564731DF-408C-46C2-A6A9-DB7D85C79868}"/>
              </a:ext>
            </a:extLst>
          </p:cNvPr>
          <p:cNvCxnSpPr>
            <a:cxnSpLocks/>
          </p:cNvCxnSpPr>
          <p:nvPr/>
        </p:nvCxnSpPr>
        <p:spPr bwMode="auto">
          <a:xfrm>
            <a:off x="3721334" y="5737922"/>
            <a:ext cx="0" cy="5778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3" name="Straight Connector 92">
            <a:extLst>
              <a:ext uri="{FF2B5EF4-FFF2-40B4-BE49-F238E27FC236}">
                <a16:creationId xmlns:a16="http://schemas.microsoft.com/office/drawing/2014/main" id="{9726608A-DDC6-4377-A90A-9E97B64CB74B}"/>
              </a:ext>
            </a:extLst>
          </p:cNvPr>
          <p:cNvCxnSpPr>
            <a:cxnSpLocks/>
          </p:cNvCxnSpPr>
          <p:nvPr/>
        </p:nvCxnSpPr>
        <p:spPr bwMode="auto">
          <a:xfrm flipH="1">
            <a:off x="7133747" y="5617655"/>
            <a:ext cx="1533"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7" name="Chevron 60">
            <a:extLst>
              <a:ext uri="{FF2B5EF4-FFF2-40B4-BE49-F238E27FC236}">
                <a16:creationId xmlns:a16="http://schemas.microsoft.com/office/drawing/2014/main" id="{489337C7-FE4E-40E2-9C3C-38847D1E6B6C}"/>
              </a:ext>
            </a:extLst>
          </p:cNvPr>
          <p:cNvSpPr/>
          <p:nvPr/>
        </p:nvSpPr>
        <p:spPr bwMode="auto">
          <a:xfrm>
            <a:off x="3642384" y="3933087"/>
            <a:ext cx="850502" cy="24462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 (SA5 OAM)</a:t>
            </a:r>
          </a:p>
        </p:txBody>
      </p:sp>
      <p:sp>
        <p:nvSpPr>
          <p:cNvPr id="99" name="Chevron 60">
            <a:extLst>
              <a:ext uri="{FF2B5EF4-FFF2-40B4-BE49-F238E27FC236}">
                <a16:creationId xmlns:a16="http://schemas.microsoft.com/office/drawing/2014/main" id="{99D16E3A-E211-4825-BC28-EA84119254C7}"/>
              </a:ext>
            </a:extLst>
          </p:cNvPr>
          <p:cNvSpPr/>
          <p:nvPr/>
        </p:nvSpPr>
        <p:spPr bwMode="auto">
          <a:xfrm>
            <a:off x="3065726" y="4556582"/>
            <a:ext cx="2041951" cy="26944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1 (</a:t>
            </a:r>
            <a:r>
              <a:rPr kumimoji="0" lang="fr-FR" altLang="zh-CN"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Standalone OAM-part 1/</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SA2/SA6 related OAM)</a:t>
            </a:r>
          </a:p>
        </p:txBody>
      </p:sp>
      <p:sp>
        <p:nvSpPr>
          <p:cNvPr id="100" name="Chevron 60">
            <a:extLst>
              <a:ext uri="{FF2B5EF4-FFF2-40B4-BE49-F238E27FC236}">
                <a16:creationId xmlns:a16="http://schemas.microsoft.com/office/drawing/2014/main" id="{441A68E0-5D21-4A39-BAB1-C40AE40C8A71}"/>
              </a:ext>
            </a:extLst>
          </p:cNvPr>
          <p:cNvSpPr/>
          <p:nvPr/>
        </p:nvSpPr>
        <p:spPr bwMode="auto">
          <a:xfrm>
            <a:off x="3206216" y="4830617"/>
            <a:ext cx="3208337" cy="2849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work (</a:t>
            </a:r>
            <a:r>
              <a:rPr kumimoji="0" lang="en-US" altLang="zh-CN"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SA2/6 </a:t>
            </a:r>
            <a:r>
              <a:rPr kumimoji="0" lang="en-US"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related OAM) and CT related stage3 work, Stage2/stage3 for standalone OAM-part1</a:t>
            </a:r>
          </a:p>
        </p:txBody>
      </p:sp>
      <p:sp>
        <p:nvSpPr>
          <p:cNvPr id="84" name="Rectangle 83">
            <a:extLst>
              <a:ext uri="{FF2B5EF4-FFF2-40B4-BE49-F238E27FC236}">
                <a16:creationId xmlns:a16="http://schemas.microsoft.com/office/drawing/2014/main" id="{21C806E2-A949-459E-88BF-F9C288D4D26F}"/>
              </a:ext>
            </a:extLst>
          </p:cNvPr>
          <p:cNvSpPr/>
          <p:nvPr/>
        </p:nvSpPr>
        <p:spPr bwMode="auto">
          <a:xfrm>
            <a:off x="3251378" y="1684931"/>
            <a:ext cx="1832851" cy="343952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04" name="Rectangle 103">
            <a:extLst>
              <a:ext uri="{FF2B5EF4-FFF2-40B4-BE49-F238E27FC236}">
                <a16:creationId xmlns:a16="http://schemas.microsoft.com/office/drawing/2014/main" id="{79CCF4C0-33A4-4D28-A8C0-A99D538A281A}"/>
              </a:ext>
            </a:extLst>
          </p:cNvPr>
          <p:cNvSpPr/>
          <p:nvPr/>
        </p:nvSpPr>
        <p:spPr bwMode="auto">
          <a:xfrm>
            <a:off x="4500679" y="1948459"/>
            <a:ext cx="2625928" cy="3577672"/>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85" name="TextBox 84">
            <a:extLst>
              <a:ext uri="{FF2B5EF4-FFF2-40B4-BE49-F238E27FC236}">
                <a16:creationId xmlns:a16="http://schemas.microsoft.com/office/drawing/2014/main" id="{C1752441-777B-4187-99C7-BDC88CC65DF4}"/>
              </a:ext>
            </a:extLst>
          </p:cNvPr>
          <p:cNvSpPr txBox="1"/>
          <p:nvPr/>
        </p:nvSpPr>
        <p:spPr>
          <a:xfrm>
            <a:off x="8545477" y="1309377"/>
            <a:ext cx="3542348" cy="5124480"/>
          </a:xfrm>
          <a:prstGeom prst="rect">
            <a:avLst/>
          </a:prstGeom>
          <a:solidFill>
            <a:schemeClr val="bg1"/>
          </a:solidFill>
          <a:ln>
            <a:solidFill>
              <a:schemeClr val="tx1"/>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Categorization of SA5 work:</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Standalone OAM (part 1 and part 2) </a:t>
            </a:r>
          </a:p>
          <a:p>
            <a:pPr marL="608013" marR="0" lvl="1" indent="-150813" algn="l" defTabSz="914400" rtl="0" eaLnBrk="0" fontAlgn="base" latinLnBrk="0" hangingPunct="0">
              <a:lnSpc>
                <a:spcPct val="100000"/>
              </a:lnSpc>
              <a:spcBef>
                <a:spcPct val="0"/>
              </a:spcBef>
              <a:spcAft>
                <a:spcPct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Part1: work related to Rel-18 study with no Rel-18 WI and other potential high priority </a:t>
            </a:r>
            <a:r>
              <a:rPr kumimoji="0" lang="en-US" altLang="zh-CN" sz="1000" b="0" i="0" u="none" strike="noStrike" kern="1200" cap="none" spc="0" normalizeH="0" baseline="0" noProof="0" dirty="0" err="1">
                <a:ln>
                  <a:noFill/>
                </a:ln>
                <a:solidFill>
                  <a:prstClr val="black"/>
                </a:solidFill>
                <a:effectLst/>
                <a:uLnTx/>
                <a:uFillTx/>
                <a:latin typeface="Calibri"/>
                <a:ea typeface="Microsoft YaHei" panose="020B0503020204020204" pitchFamily="34" charset="-122"/>
                <a:cs typeface="Arial" panose="020B0604020202020204" pitchFamily="34" charset="0"/>
              </a:rPr>
              <a:t>WIs.</a:t>
            </a:r>
            <a:endPar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endParaRPr>
          </a:p>
          <a:p>
            <a:pPr marL="608013" marR="0" lvl="1" indent="-150813" algn="l" defTabSz="914400" rtl="0" eaLnBrk="0" fontAlgn="base" latinLnBrk="0" hangingPunct="0">
              <a:lnSpc>
                <a:spcPct val="100000"/>
              </a:lnSpc>
              <a:spcBef>
                <a:spcPct val="0"/>
              </a:spcBef>
              <a:spcAft>
                <a:spcPct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Part2: other potential rel-19 SIs/</a:t>
            </a:r>
            <a:r>
              <a:rPr kumimoji="0" lang="en-US" altLang="zh-CN" sz="1000" b="0" i="0" u="none" strike="noStrike" kern="1200" cap="none" spc="0" normalizeH="0" baseline="0" noProof="0" dirty="0" err="1">
                <a:ln>
                  <a:noFill/>
                </a:ln>
                <a:solidFill>
                  <a:prstClr val="black"/>
                </a:solidFill>
                <a:effectLst/>
                <a:uLnTx/>
                <a:uFillTx/>
                <a:latin typeface="Calibri"/>
                <a:ea typeface="Microsoft YaHei" panose="020B0503020204020204" pitchFamily="34" charset="-122"/>
                <a:cs typeface="Arial" panose="020B0604020202020204" pitchFamily="34" charset="0"/>
              </a:rPr>
              <a:t>WIs.</a:t>
            </a:r>
            <a:endPar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SA1 related OAM</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SA2/6 related OAM </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RAN/CT related OAM</a:t>
            </a:r>
            <a:endParaRPr kumimoji="0" lang="en-US" altLang="zh-CN" sz="1100" b="1"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Key sync periods and potential sync consideration: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①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Jun (SA5#150)</a:t>
            </a: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~Dec.2023 (SA5#152/</a:t>
            </a:r>
            <a:r>
              <a:rPr kumimoji="0" lang="en-US" altLang="zh-CN"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TSG#102)</a:t>
            </a: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follow SA1 discussion with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DP</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②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Oct (SA5#151) ~Dec.2023 (SA5#152/TSG#102):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Rel-19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SIs</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discussion time window. All SIs are to be ready in TSG#102.</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③</a:t>
            </a: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Jan (SA5#153) ~Jun. 2024 (SA5#155/TSG#104)</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WID package 1(Standalone OAM part1  and SA2/SA6 related OAM)</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discussion time window. Standalone OAM part 1 and SA2/SA6 related </a:t>
            </a:r>
            <a:r>
              <a:rPr kumimoji="0" lang="en-US" altLang="zh-CN" sz="1100" b="0" i="0" u="none" strike="noStrike" kern="1200" cap="none" spc="0" normalizeH="0" baseline="0" noProof="0" dirty="0" err="1">
                <a:ln>
                  <a:noFill/>
                </a:ln>
                <a:solidFill>
                  <a:prstClr val="black"/>
                </a:solidFill>
                <a:effectLst/>
                <a:uLnTx/>
                <a:uFillTx/>
                <a:latin typeface="Calibri"/>
                <a:ea typeface="Microsoft YaHei" panose="020B0503020204020204" pitchFamily="34" charset="-122"/>
                <a:cs typeface="Arial" panose="020B0604020202020204" pitchFamily="34" charset="0"/>
              </a:rPr>
              <a:t>Wis</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should be ready in TSG#104, to be able to sync with SA2/SA6 discussion.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④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Jun (SA5#155)~Sep. 2024 (SA5#156/TSG#105)</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WID package 2 (standalone OAM part 2 and RAN/CT related OAM)</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discussion time window. Standalone OAM part 2 and RAN related SIs are to be ready in TSG#105, to be able to sync with RAN/CT.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⑤</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Jun (SA5#150) ~Dec.2023 (SA5#152/ TSG#102)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potential sync time window with SA1(6 months).</a:t>
            </a:r>
            <a:endPar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⑥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Apr (SA5#154)~Dec,2024 (SA5#158): </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potential sync time window with SA2/SA6(9 months).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⑦</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Oct,2024(SA5#157)~Sep,2025 (TSG#109): </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potential sync time window with RAN/CT (12 months).</a:t>
            </a:r>
            <a:endParaRPr kumimoji="0" lang="zh-CN" altLang="en-US" sz="11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endParaRPr>
          </a:p>
        </p:txBody>
      </p:sp>
      <p:sp>
        <p:nvSpPr>
          <p:cNvPr id="105" name="Rectangle 104">
            <a:extLst>
              <a:ext uri="{FF2B5EF4-FFF2-40B4-BE49-F238E27FC236}">
                <a16:creationId xmlns:a16="http://schemas.microsoft.com/office/drawing/2014/main" id="{4A0C4C09-656A-4EBA-845F-2F07940F10B8}"/>
              </a:ext>
            </a:extLst>
          </p:cNvPr>
          <p:cNvSpPr/>
          <p:nvPr/>
        </p:nvSpPr>
        <p:spPr>
          <a:xfrm>
            <a:off x="1368147" y="3920668"/>
            <a:ext cx="351378"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②</a:t>
            </a:r>
            <a:endParaRPr kumimoji="0" lang="zh-CN" altLang="en-US" sz="1300" b="1"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07" name="Rectangle 106">
            <a:extLst>
              <a:ext uri="{FF2B5EF4-FFF2-40B4-BE49-F238E27FC236}">
                <a16:creationId xmlns:a16="http://schemas.microsoft.com/office/drawing/2014/main" id="{30C3BC8D-9B3D-4C68-BB15-89D9518B50A6}"/>
              </a:ext>
            </a:extLst>
          </p:cNvPr>
          <p:cNvSpPr/>
          <p:nvPr/>
        </p:nvSpPr>
        <p:spPr>
          <a:xfrm>
            <a:off x="3272265" y="1379544"/>
            <a:ext cx="2021707" cy="276999"/>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srgbClr val="FF0000"/>
                </a:solidFill>
                <a:effectLst/>
                <a:uLnTx/>
                <a:uFillTx/>
                <a:latin typeface="Microsoft YaHei UI" panose="020B0503020204020204" pitchFamily="34" charset="-122"/>
                <a:ea typeface="Microsoft YaHei UI" panose="020B0503020204020204" pitchFamily="34" charset="-122"/>
                <a:cs typeface="Arial" panose="020B0604020202020204" pitchFamily="34" charset="0"/>
              </a:rPr>
              <a:t>⑥ </a:t>
            </a:r>
            <a:r>
              <a:rPr kumimoji="0" lang="en-US" altLang="zh-CN"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9 months SA2/6 sync</a:t>
            </a:r>
            <a:endPar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08" name="Rectangle 107">
            <a:extLst>
              <a:ext uri="{FF2B5EF4-FFF2-40B4-BE49-F238E27FC236}">
                <a16:creationId xmlns:a16="http://schemas.microsoft.com/office/drawing/2014/main" id="{1C28EA64-B696-44E3-8A86-6E6942D29097}"/>
              </a:ext>
            </a:extLst>
          </p:cNvPr>
          <p:cNvSpPr/>
          <p:nvPr/>
        </p:nvSpPr>
        <p:spPr>
          <a:xfrm>
            <a:off x="5117566" y="1652778"/>
            <a:ext cx="2271776" cy="276999"/>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srgbClr val="FF0000"/>
                </a:solidFill>
                <a:effectLst/>
                <a:uLnTx/>
                <a:uFillTx/>
                <a:latin typeface="Microsoft YaHei UI" panose="020B0503020204020204" pitchFamily="34" charset="-122"/>
                <a:ea typeface="Microsoft YaHei UI" panose="020B0503020204020204" pitchFamily="34" charset="-122"/>
                <a:cs typeface="Arial" panose="020B0604020202020204" pitchFamily="34" charset="0"/>
              </a:rPr>
              <a:t>⑦</a:t>
            </a:r>
            <a:r>
              <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 </a:t>
            </a:r>
            <a:r>
              <a:rPr kumimoji="0" lang="en-US" altLang="zh-CN"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12 months RAN/CT sync</a:t>
            </a:r>
            <a:endPar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cxnSp>
        <p:nvCxnSpPr>
          <p:cNvPr id="109" name="Straight Arrow Connector 108">
            <a:extLst>
              <a:ext uri="{FF2B5EF4-FFF2-40B4-BE49-F238E27FC236}">
                <a16:creationId xmlns:a16="http://schemas.microsoft.com/office/drawing/2014/main" id="{4F672F5D-F087-4297-A821-A00B29A4F040}"/>
              </a:ext>
            </a:extLst>
          </p:cNvPr>
          <p:cNvCxnSpPr/>
          <p:nvPr/>
        </p:nvCxnSpPr>
        <p:spPr bwMode="auto">
          <a:xfrm flipH="1">
            <a:off x="3721334" y="6023529"/>
            <a:ext cx="110966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0" name="TextBox 109">
            <a:extLst>
              <a:ext uri="{FF2B5EF4-FFF2-40B4-BE49-F238E27FC236}">
                <a16:creationId xmlns:a16="http://schemas.microsoft.com/office/drawing/2014/main" id="{F7E8C959-7BA6-4823-BADF-3A961A71841A}"/>
              </a:ext>
            </a:extLst>
          </p:cNvPr>
          <p:cNvSpPr txBox="1"/>
          <p:nvPr/>
        </p:nvSpPr>
        <p:spPr>
          <a:xfrm>
            <a:off x="4838934" y="5976053"/>
            <a:ext cx="1513556"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rPr>
              <a:t>Work item 15 months</a:t>
            </a:r>
            <a:endParaRPr kumimoji="0" lang="zh-CN" altLang="en-US" sz="11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111" name="Straight Arrow Connector 110">
            <a:extLst>
              <a:ext uri="{FF2B5EF4-FFF2-40B4-BE49-F238E27FC236}">
                <a16:creationId xmlns:a16="http://schemas.microsoft.com/office/drawing/2014/main" id="{E96FAFF9-E821-427A-935B-4C9B8B79E197}"/>
              </a:ext>
            </a:extLst>
          </p:cNvPr>
          <p:cNvCxnSpPr>
            <a:cxnSpLocks/>
          </p:cNvCxnSpPr>
          <p:nvPr/>
        </p:nvCxnSpPr>
        <p:spPr bwMode="auto">
          <a:xfrm>
            <a:off x="6352490" y="6039746"/>
            <a:ext cx="797844" cy="46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3" name="Straight Connector 112">
            <a:extLst>
              <a:ext uri="{FF2B5EF4-FFF2-40B4-BE49-F238E27FC236}">
                <a16:creationId xmlns:a16="http://schemas.microsoft.com/office/drawing/2014/main" id="{5D8C3F65-DA37-4EB5-BFB9-0D5C32715617}"/>
              </a:ext>
            </a:extLst>
          </p:cNvPr>
          <p:cNvCxnSpPr>
            <a:cxnSpLocks/>
          </p:cNvCxnSpPr>
          <p:nvPr/>
        </p:nvCxnSpPr>
        <p:spPr bwMode="auto">
          <a:xfrm>
            <a:off x="2346572" y="5617655"/>
            <a:ext cx="0"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4" name="Straight Arrow Connector 113">
            <a:extLst>
              <a:ext uri="{FF2B5EF4-FFF2-40B4-BE49-F238E27FC236}">
                <a16:creationId xmlns:a16="http://schemas.microsoft.com/office/drawing/2014/main" id="{32B44854-85F5-491F-B801-ED62ED2F3807}"/>
              </a:ext>
            </a:extLst>
          </p:cNvPr>
          <p:cNvCxnSpPr>
            <a:cxnSpLocks/>
          </p:cNvCxnSpPr>
          <p:nvPr/>
        </p:nvCxnSpPr>
        <p:spPr bwMode="auto">
          <a:xfrm flipH="1" flipV="1">
            <a:off x="2356111" y="6068902"/>
            <a:ext cx="311527" cy="43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5" name="TextBox 114">
            <a:extLst>
              <a:ext uri="{FF2B5EF4-FFF2-40B4-BE49-F238E27FC236}">
                <a16:creationId xmlns:a16="http://schemas.microsoft.com/office/drawing/2014/main" id="{885CEAF4-B1D6-4BD1-A6E5-063D27B49715}"/>
              </a:ext>
            </a:extLst>
          </p:cNvPr>
          <p:cNvSpPr txBox="1"/>
          <p:nvPr/>
        </p:nvSpPr>
        <p:spPr>
          <a:xfrm>
            <a:off x="2667638" y="5866187"/>
            <a:ext cx="763351" cy="43088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05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rPr>
              <a:t>Studies 6 months</a:t>
            </a:r>
            <a:endParaRPr kumimoji="0" lang="zh-CN" altLang="en-US" sz="105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116" name="Straight Arrow Connector 115">
            <a:extLst>
              <a:ext uri="{FF2B5EF4-FFF2-40B4-BE49-F238E27FC236}">
                <a16:creationId xmlns:a16="http://schemas.microsoft.com/office/drawing/2014/main" id="{2657363F-DB56-493D-AF99-87EEDFB91981}"/>
              </a:ext>
            </a:extLst>
          </p:cNvPr>
          <p:cNvCxnSpPr>
            <a:cxnSpLocks/>
          </p:cNvCxnSpPr>
          <p:nvPr/>
        </p:nvCxnSpPr>
        <p:spPr bwMode="auto">
          <a:xfrm>
            <a:off x="3430989" y="6081631"/>
            <a:ext cx="30069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2" name="Rectangle 101">
            <a:extLst>
              <a:ext uri="{FF2B5EF4-FFF2-40B4-BE49-F238E27FC236}">
                <a16:creationId xmlns:a16="http://schemas.microsoft.com/office/drawing/2014/main" id="{B5DF9E10-CF5B-4034-A300-39D0483974F1}"/>
              </a:ext>
            </a:extLst>
          </p:cNvPr>
          <p:cNvSpPr/>
          <p:nvPr/>
        </p:nvSpPr>
        <p:spPr bwMode="auto">
          <a:xfrm>
            <a:off x="1062004" y="3509130"/>
            <a:ext cx="1277284" cy="30563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SA5#150~152:</a:t>
            </a:r>
            <a:r>
              <a:rPr kumimoji="0" lang="en-US" altLang="zh-CN"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Follow SA1 discussion with DP</a:t>
            </a:r>
            <a:endParaRPr kumimoji="0" lang="zh-CN" altLang="en-US"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03" name="Rectangle 102">
            <a:extLst>
              <a:ext uri="{FF2B5EF4-FFF2-40B4-BE49-F238E27FC236}">
                <a16:creationId xmlns:a16="http://schemas.microsoft.com/office/drawing/2014/main" id="{6529448A-9C3F-4531-9663-E9DC4C8A210F}"/>
              </a:ext>
            </a:extLst>
          </p:cNvPr>
          <p:cNvSpPr/>
          <p:nvPr/>
        </p:nvSpPr>
        <p:spPr>
          <a:xfrm>
            <a:off x="762258" y="3528799"/>
            <a:ext cx="351378"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①</a:t>
            </a:r>
            <a:endParaRPr kumimoji="0" lang="zh-CN" altLang="en-US" sz="1300" b="1"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 name="Rectangle 2">
            <a:extLst>
              <a:ext uri="{FF2B5EF4-FFF2-40B4-BE49-F238E27FC236}">
                <a16:creationId xmlns:a16="http://schemas.microsoft.com/office/drawing/2014/main" id="{B015CFC2-31B8-40AA-8A16-DACFBF0A6FB5}"/>
              </a:ext>
            </a:extLst>
          </p:cNvPr>
          <p:cNvSpPr/>
          <p:nvPr/>
        </p:nvSpPr>
        <p:spPr>
          <a:xfrm>
            <a:off x="3027794" y="5377330"/>
            <a:ext cx="40107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④ </a:t>
            </a:r>
          </a:p>
        </p:txBody>
      </p:sp>
      <p:sp>
        <p:nvSpPr>
          <p:cNvPr id="118" name="Rectangle 117">
            <a:extLst>
              <a:ext uri="{FF2B5EF4-FFF2-40B4-BE49-F238E27FC236}">
                <a16:creationId xmlns:a16="http://schemas.microsoft.com/office/drawing/2014/main" id="{355B002B-A295-4A5D-A8B2-E75613959CF9}"/>
              </a:ext>
            </a:extLst>
          </p:cNvPr>
          <p:cNvSpPr/>
          <p:nvPr/>
        </p:nvSpPr>
        <p:spPr bwMode="auto">
          <a:xfrm>
            <a:off x="1108655" y="1203605"/>
            <a:ext cx="1289524" cy="272948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19" name="Rectangle 118">
            <a:extLst>
              <a:ext uri="{FF2B5EF4-FFF2-40B4-BE49-F238E27FC236}">
                <a16:creationId xmlns:a16="http://schemas.microsoft.com/office/drawing/2014/main" id="{CE6C41E3-2444-4AFC-95DE-794BDCD08AB2}"/>
              </a:ext>
            </a:extLst>
          </p:cNvPr>
          <p:cNvSpPr/>
          <p:nvPr/>
        </p:nvSpPr>
        <p:spPr>
          <a:xfrm>
            <a:off x="832969" y="2570363"/>
            <a:ext cx="1550131"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⑤ </a:t>
            </a:r>
            <a:r>
              <a:rPr kumimoji="0" lang="en-US" altLang="zh-CN"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6 months SA1 sync</a:t>
            </a:r>
            <a:endPar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23" name="Chevron 60">
            <a:extLst>
              <a:ext uri="{FF2B5EF4-FFF2-40B4-BE49-F238E27FC236}">
                <a16:creationId xmlns:a16="http://schemas.microsoft.com/office/drawing/2014/main" id="{79FF77CC-9D95-4D39-8EF6-2BF1718D0B4B}"/>
              </a:ext>
            </a:extLst>
          </p:cNvPr>
          <p:cNvSpPr/>
          <p:nvPr/>
        </p:nvSpPr>
        <p:spPr bwMode="auto">
          <a:xfrm>
            <a:off x="2383100" y="3729458"/>
            <a:ext cx="2108905" cy="181770"/>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zh-CN"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 (SA5 OAM) (standalone OAM-part2)</a:t>
            </a:r>
          </a:p>
        </p:txBody>
      </p:sp>
      <p:sp>
        <p:nvSpPr>
          <p:cNvPr id="112" name="Rectangle 2">
            <a:extLst>
              <a:ext uri="{FF2B5EF4-FFF2-40B4-BE49-F238E27FC236}">
                <a16:creationId xmlns:a16="http://schemas.microsoft.com/office/drawing/2014/main" id="{F2ADCDCA-FF4B-4867-B037-BBBA350A32D0}"/>
              </a:ext>
            </a:extLst>
          </p:cNvPr>
          <p:cNvSpPr/>
          <p:nvPr/>
        </p:nvSpPr>
        <p:spPr>
          <a:xfrm>
            <a:off x="2308968" y="4528732"/>
            <a:ext cx="40107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UI" panose="020B0503020204020204" pitchFamily="34" charset="-122"/>
                <a:ea typeface="Microsoft YaHei UI" panose="020B0503020204020204" pitchFamily="34" charset="-122"/>
                <a:cs typeface="Arial" panose="020B0604020202020204" pitchFamily="34" charset="0"/>
              </a:rPr>
              <a:t>③</a:t>
            </a: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 </a:t>
            </a:r>
          </a:p>
        </p:txBody>
      </p:sp>
      <p:sp>
        <p:nvSpPr>
          <p:cNvPr id="75" name="矩形 74">
            <a:extLst>
              <a:ext uri="{FF2B5EF4-FFF2-40B4-BE49-F238E27FC236}">
                <a16:creationId xmlns:a16="http://schemas.microsoft.com/office/drawing/2014/main" id="{D5AFF775-764C-4384-95EE-A355EAD07A13}"/>
              </a:ext>
            </a:extLst>
          </p:cNvPr>
          <p:cNvSpPr/>
          <p:nvPr/>
        </p:nvSpPr>
        <p:spPr bwMode="auto">
          <a:xfrm>
            <a:off x="2583856" y="4236440"/>
            <a:ext cx="3861601" cy="908504"/>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17" name="矩形 116">
            <a:extLst>
              <a:ext uri="{FF2B5EF4-FFF2-40B4-BE49-F238E27FC236}">
                <a16:creationId xmlns:a16="http://schemas.microsoft.com/office/drawing/2014/main" id="{5351138B-6E09-4678-B3EB-1A28F51CB8F6}"/>
              </a:ext>
            </a:extLst>
          </p:cNvPr>
          <p:cNvSpPr/>
          <p:nvPr/>
        </p:nvSpPr>
        <p:spPr bwMode="auto">
          <a:xfrm>
            <a:off x="3415533" y="5159708"/>
            <a:ext cx="3718214" cy="756210"/>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98" name="Rectangle 97">
            <a:extLst>
              <a:ext uri="{FF2B5EF4-FFF2-40B4-BE49-F238E27FC236}">
                <a16:creationId xmlns:a16="http://schemas.microsoft.com/office/drawing/2014/main" id="{0412AFA0-A22C-4E4A-A1E7-78F63FBE3909}"/>
              </a:ext>
            </a:extLst>
          </p:cNvPr>
          <p:cNvSpPr/>
          <p:nvPr/>
        </p:nvSpPr>
        <p:spPr bwMode="auto">
          <a:xfrm>
            <a:off x="2623200" y="4255504"/>
            <a:ext cx="1044550" cy="292389"/>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SA5#153~155:</a:t>
            </a:r>
            <a:r>
              <a:rPr kumimoji="0" lang="en-US" altLang="zh-CN" sz="7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 New WIDs package 1</a:t>
            </a:r>
            <a:endParaRPr kumimoji="0" lang="zh-CN" altLang="en-US" sz="7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41772973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99399</TotalTime>
  <Words>8972</Words>
  <Application>Microsoft Office PowerPoint</Application>
  <PresentationFormat>Widescreen</PresentationFormat>
  <Paragraphs>2016</Paragraphs>
  <Slides>49</Slides>
  <Notes>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49</vt:i4>
      </vt:variant>
    </vt:vector>
  </HeadingPairs>
  <TitlesOfParts>
    <vt:vector size="60" baseType="lpstr">
      <vt:lpstr>Microsoft YaHei</vt:lpstr>
      <vt:lpstr>Microsoft YaHei UI</vt:lpstr>
      <vt:lpstr>Arial</vt:lpstr>
      <vt:lpstr>Arial </vt:lpstr>
      <vt:lpstr>Calibri</vt:lpstr>
      <vt:lpstr>Montserrat</vt:lpstr>
      <vt:lpstr>Söhne</vt:lpstr>
      <vt:lpstr>Symbol</vt:lpstr>
      <vt:lpstr>Times New Roman</vt:lpstr>
      <vt:lpstr>Wingdings</vt:lpstr>
      <vt:lpstr>Office Theme</vt:lpstr>
      <vt:lpstr>    SA5 Status Report to SA#101    </vt:lpstr>
      <vt:lpstr>SA5 leadership</vt:lpstr>
      <vt:lpstr>2023 meeting calendar</vt:lpstr>
      <vt:lpstr>2024 meeting calendar</vt:lpstr>
      <vt:lpstr>3GPP Forge storage of TS code</vt:lpstr>
      <vt:lpstr>SA5 Rel-19 capacity summary  (from SWS-230086, unchanged) </vt:lpstr>
      <vt:lpstr>Overview of latest endorsed Rel-19 potential work areas in SA5</vt:lpstr>
      <vt:lpstr>PowerPoint Presentation</vt:lpstr>
      <vt:lpstr>PowerPoint Presentation</vt:lpstr>
      <vt:lpstr>Charging (CH) WIs/SIs</vt:lpstr>
      <vt:lpstr>PowerPoint Presentation</vt:lpstr>
      <vt:lpstr>SA5 progress – Summary</vt:lpstr>
      <vt:lpstr>Rel-18 Charging Aspects of Network Slicing Phase 2 </vt:lpstr>
      <vt:lpstr>Rel-18 Charging aspects for Charging Aspects for NSSAA  </vt:lpstr>
      <vt:lpstr>Rel-18 Charging Aspects for Enhanced support of Non-Public Networks</vt:lpstr>
      <vt:lpstr>Rel-18 Charging Aspects of IMS Data Channel </vt:lpstr>
      <vt:lpstr>Rel-18 Charging Aspects for SMF and MB-SMF to Support 5G Multicast-broadcast Services </vt:lpstr>
      <vt:lpstr>Rel-18 Study (FS_NCHF_Ph2)</vt:lpstr>
      <vt:lpstr>Rel-18 Study on 5G roaming charging architecture for wholesale and retail scenarios (FS_CHROAM)</vt:lpstr>
      <vt:lpstr>Rel-18 Study on Time Sensitive Networking charging  (FS_TSNCH) </vt:lpstr>
      <vt:lpstr>Rel-18 Study (FS_CHFSeg) </vt:lpstr>
      <vt:lpstr>Rel-18 Study on Structure of Charging for Verticals  (FS_SCV) </vt:lpstr>
      <vt:lpstr>Rel-18 Study (FS_5GSAT_CH) </vt:lpstr>
      <vt:lpstr>Rel-18 Study (FS_Ranging_SL_CH) </vt:lpstr>
      <vt:lpstr>PowerPoint Presentation</vt:lpstr>
      <vt:lpstr>OAM WIs/SIs</vt:lpstr>
      <vt:lpstr>PowerPoint Presentation</vt:lpstr>
      <vt:lpstr>Overview of Rel-18 SA5 OAM ongoing WIs/SIs</vt:lpstr>
      <vt:lpstr>Summary - SA5 Rel-18 WI progress (1/2)</vt:lpstr>
      <vt:lpstr>Summary - SA5 Rel-18 WI progress (2/2)</vt:lpstr>
      <vt:lpstr>Rel-18 WI - Intelligence and Automation</vt:lpstr>
      <vt:lpstr>Rel-18 WI - Management Architecture and Mechanisms (1/4)</vt:lpstr>
      <vt:lpstr>Rel-18 WI - Management Architecture and Mechanisms (2/4)</vt:lpstr>
      <vt:lpstr>Rel-18 WI - Management Architecture and Mechanisms (3/4)</vt:lpstr>
      <vt:lpstr>Rel-18 WI - Management Architecture and Mechanisms (4/4)</vt:lpstr>
      <vt:lpstr>Rel-18 WI - Support of New Services</vt:lpstr>
      <vt:lpstr>Summary - Rel-18 SI - Intelligence and Automation </vt:lpstr>
      <vt:lpstr>Rel-18 SI - Intelligence and Automation (1/2) </vt:lpstr>
      <vt:lpstr>Rel-18 SI - Intelligence and Automation (2/2) </vt:lpstr>
      <vt:lpstr>Summary Rel-18 SI - Management Architecture and Mechanisms</vt:lpstr>
      <vt:lpstr>Rel-18 SI - Management Architecture and Mechanisms </vt:lpstr>
      <vt:lpstr>Summary - Rel-18 SI - Support of New Services</vt:lpstr>
      <vt:lpstr>Rel-18 SI - Support of New Services </vt:lpstr>
      <vt:lpstr>OAM TRs / TSs to SA#101 </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394</cp:revision>
  <dcterms:created xsi:type="dcterms:W3CDTF">2019-03-13T01:38:36Z</dcterms:created>
  <dcterms:modified xsi:type="dcterms:W3CDTF">2023-09-06T21:41:27Z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(3)GMLWvK0bXnrKG3NVceic4QdMkBdkvxnGyBPFBtEoLtf94t8G+e7F1eIHG2Z2hCuQi2NqWe4B
2nmu02uIwpnAfdT2c6V2sIXWavQn20JL9+fXmOBdE4U8Yp93BSkRBONL3jGOs994bGdl07OB
fgZWnMULy8Y41Nj2lmtZfmkZ4G7HeENPO4jSXJMoaT0im+lN5uOZtbe6MX3vE/ToHwvHQSBS
tkIkyxhEE+pEonRqEc</vt:lpwstr>
  </property>
  <property fmtid="{D5CDD505-2E9C-101B-9397-08002B2CF9AE}" pid="4" name="_2015_ms_pID_7253431">
    <vt:lpwstr>TQUWFR2bfALZXk3EbLi9KNbLUUl5/DdqfD4xSw47nhJwyaKoIz4VaY
tM8PDszAXUtWFhA5Pp5aDH8/oxQIcDxTer6W9nXMwMZrimZMsVf3F6ZvPIjtqKhouF9EXB/9
9tB4LpYL+Lya8yXrPUuUGNV2Dl/xqGgcEqh07XgFv4P9ftlE0kxrA9yLQRk3+KdXSb1YqjKA
4okneRxlGPOclRCWVxNfKyrBlFT0kaTT80PZ</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hw==</vt:lpwstr>
  </property>
</Properties>
</file>